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charts/chart1.xml" ContentType="application/vnd.openxmlformats-officedocument.drawingml.chart+xml"/>
  <Override PartName="/ppt/media/image3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</p:sldIdLst>
  <p:sldSz cx="9144000" cy="6858000"/>
  <p:notesSz cx="6858000" cy="9144000"/>
  <p:defaultTextStyle>
    <a:lvl1pPr algn="r">
      <a:lnSpc>
        <a:spcPct val="150000"/>
      </a:lnSpc>
      <a:defRPr>
        <a:solidFill>
          <a:srgbClr val="984807"/>
        </a:solidFill>
        <a:latin typeface="Georgia"/>
        <a:ea typeface="Georgia"/>
        <a:cs typeface="Georgia"/>
        <a:sym typeface="Georgia"/>
      </a:defRPr>
    </a:lvl1pPr>
    <a:lvl2pPr indent="457200" algn="r">
      <a:lnSpc>
        <a:spcPct val="150000"/>
      </a:lnSpc>
      <a:defRPr>
        <a:solidFill>
          <a:srgbClr val="984807"/>
        </a:solidFill>
        <a:latin typeface="Georgia"/>
        <a:ea typeface="Georgia"/>
        <a:cs typeface="Georgia"/>
        <a:sym typeface="Georgia"/>
      </a:defRPr>
    </a:lvl2pPr>
    <a:lvl3pPr indent="914400" algn="r">
      <a:lnSpc>
        <a:spcPct val="150000"/>
      </a:lnSpc>
      <a:defRPr>
        <a:solidFill>
          <a:srgbClr val="984807"/>
        </a:solidFill>
        <a:latin typeface="Georgia"/>
        <a:ea typeface="Georgia"/>
        <a:cs typeface="Georgia"/>
        <a:sym typeface="Georgia"/>
      </a:defRPr>
    </a:lvl3pPr>
    <a:lvl4pPr indent="1371600" algn="r">
      <a:lnSpc>
        <a:spcPct val="150000"/>
      </a:lnSpc>
      <a:defRPr>
        <a:solidFill>
          <a:srgbClr val="984807"/>
        </a:solidFill>
        <a:latin typeface="Georgia"/>
        <a:ea typeface="Georgia"/>
        <a:cs typeface="Georgia"/>
        <a:sym typeface="Georgia"/>
      </a:defRPr>
    </a:lvl4pPr>
    <a:lvl5pPr indent="1828800" algn="r">
      <a:lnSpc>
        <a:spcPct val="150000"/>
      </a:lnSpc>
      <a:defRPr>
        <a:solidFill>
          <a:srgbClr val="984807"/>
        </a:solidFill>
        <a:latin typeface="Georgia"/>
        <a:ea typeface="Georgia"/>
        <a:cs typeface="Georgia"/>
        <a:sym typeface="Georgia"/>
      </a:defRPr>
    </a:lvl5pPr>
    <a:lvl6pPr indent="2286000" algn="r">
      <a:lnSpc>
        <a:spcPct val="150000"/>
      </a:lnSpc>
      <a:defRPr>
        <a:solidFill>
          <a:srgbClr val="984807"/>
        </a:solidFill>
        <a:latin typeface="Georgia"/>
        <a:ea typeface="Georgia"/>
        <a:cs typeface="Georgia"/>
        <a:sym typeface="Georgia"/>
      </a:defRPr>
    </a:lvl6pPr>
    <a:lvl7pPr indent="2743200" algn="r">
      <a:lnSpc>
        <a:spcPct val="150000"/>
      </a:lnSpc>
      <a:defRPr>
        <a:solidFill>
          <a:srgbClr val="984807"/>
        </a:solidFill>
        <a:latin typeface="Georgia"/>
        <a:ea typeface="Georgia"/>
        <a:cs typeface="Georgia"/>
        <a:sym typeface="Georgia"/>
      </a:defRPr>
    </a:lvl7pPr>
    <a:lvl8pPr indent="3200400" algn="r">
      <a:lnSpc>
        <a:spcPct val="150000"/>
      </a:lnSpc>
      <a:defRPr>
        <a:solidFill>
          <a:srgbClr val="984807"/>
        </a:solidFill>
        <a:latin typeface="Georgia"/>
        <a:ea typeface="Georgia"/>
        <a:cs typeface="Georgia"/>
        <a:sym typeface="Georgia"/>
      </a:defRPr>
    </a:lvl8pPr>
    <a:lvl9pPr indent="3657600" algn="r">
      <a:lnSpc>
        <a:spcPct val="150000"/>
      </a:lnSpc>
      <a:defRPr>
        <a:solidFill>
          <a:srgbClr val="984807"/>
        </a:solidFill>
        <a:latin typeface="Georgia"/>
        <a:ea typeface="Georgia"/>
        <a:cs typeface="Georgia"/>
        <a:sym typeface="Georgi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/Relationships>
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1.xlsx"/>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view3D>
      <c:rotX val="18"/>
      <c:hPercent val="52"/>
      <c:rotY val="18"/>
      <c:depthPercent val="31"/>
      <c:rAngAx val="0"/>
      <c:perspective val="30"/>
    </c:view3D>
    <c:floor>
      <c:spPr>
        <a:noFill/>
        <a:ln>
          <a:noFill/>
        </a:ln>
        <a:effectLst/>
      </c:spPr>
    </c:floor>
    <c:sideWall>
      <c:spPr>
        <a:noFill/>
        <a:ln>
          <a:noFill/>
        </a:ln>
        <a:effectLst/>
      </c:spPr>
    </c:sideWall>
    <c:backWall>
      <c:spPr>
        <a:noFill/>
        <a:ln>
          <a:noFill/>
        </a:ln>
        <a:effectLst/>
      </c:spPr>
    </c:backWall>
    <c:plotArea>
      <c:layout>
        <c:manualLayout>
          <c:layoutTarget val="inner"/>
          <c:xMode val="edge"/>
          <c:yMode val="edge"/>
          <c:x val="0.005"/>
          <c:y val="0.005"/>
          <c:w val="1"/>
          <c:h val="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/>
            </c:strRef>
          </c:tx>
          <c:spPr>
            <a:solidFill>
              <a:srgbClr val="2E578C"/>
            </a:solidFill>
            <a:ln w="9525" cap="flat">
              <a:noFill/>
              <a:prstDash val="solid"/>
              <a:bevel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 lvl="0">
                  <a:defRPr b="0" i="0" strike="noStrike" sz="1800" u="none">
                    <a:solidFill>
                      <a:srgbClr val="000000"/>
                    </a:solidFill>
                    <a:effectLst/>
                    <a:latin typeface="Calibri"/>
                  </a:defRPr>
                </a:pPr>
                <a:r>
                  <a:rPr b="0" i="0" strike="noStrike" sz="1800" u="none">
                    <a:solidFill>
                      <a:srgbClr val="000000"/>
                    </a:solidFill>
                    <a:effectLst/>
                    <a:latin typeface="Calibri"/>
                  </a:rPr>
                  <a:t/>
                </a: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strCache>
            </c:strRef>
          </c:cat>
          <c:val>
            <c:numRef>
              <c:f>Sheet1!$B$2:$G$2</c:f>
              <c:numCache>
                <c:ptCount val="6"/>
                <c:pt idx="0">
                  <c:v>2029.000000</c:v>
                </c:pt>
                <c:pt idx="1">
                  <c:v>3424.000000</c:v>
                </c:pt>
                <c:pt idx="2">
                  <c:v>5083.000000</c:v>
                </c:pt>
                <c:pt idx="3">
                  <c:v>5439.000000</c:v>
                </c:pt>
                <c:pt idx="4">
                  <c:v>6186.000000</c:v>
                </c:pt>
                <c:pt idx="5">
                  <c:v>6536.000000</c:v>
                </c:pt>
              </c:numCache>
            </c:numRef>
          </c:val>
          <c:shape val="box"/>
        </c:ser>
        <c:gapWidth val="150"/>
        <c:gapDepth val="150"/>
        <c:shape val="box"/>
        <c:axId val="0"/>
        <c:axId val="1"/>
        <c:axId val="2"/>
      </c:bar3DChart>
      <c:catAx>
        <c:axId val="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 lvl="0">
              <a:defRPr b="0" i="0" strike="noStrike" sz="1800" u="none">
                <a:solidFill>
                  <a:srgbClr val="000000"/>
                </a:solidFill>
                <a:effectLst/>
                <a:latin typeface="Calibri"/>
              </a:defRPr>
            </a:pPr>
          </a:p>
        </c:txPr>
        <c:crossAx val="1"/>
        <c:crosses val="autoZero"/>
        <c:auto val="1"/>
        <c:lblAlgn val="ctr"/>
        <c:noMultiLvlLbl val="1"/>
      </c:catAx>
      <c:valAx>
        <c:axId val="1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bevel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 lvl="0">
              <a:defRPr b="0" i="0" strike="noStrike" sz="1800" u="none">
                <a:solidFill>
                  <a:srgbClr val="000000"/>
                </a:solidFill>
                <a:effectLst/>
                <a:latin typeface="Calibri"/>
              </a:defRPr>
            </a:pPr>
          </a:p>
        </c:txPr>
        <c:crossAx val="0"/>
        <c:crosses val="autoZero"/>
        <c:crossBetween val="between"/>
        <c:majorUnit val="1750"/>
        <c:minorUnit val="875"/>
      </c:valAx>
      <c:serAx>
        <c:axId val="2"/>
        <c:scaling>
          <c:orientation val="minMax"/>
        </c:scaling>
        <c:delete val="0"/>
        <c:axPos val="b"/>
        <c:majorTickMark val="out"/>
        <c:minorTickMark val="none"/>
        <c:tickLblPos val="none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 lvl="0"/>
          </a:p>
        </c:txPr>
        <c:crossAx val="1"/>
        <c:crosses val="autoZero"/>
        <c:tickLblSkip val="1"/>
      </c:serAx>
      <c:spPr>
        <a:noFill/>
        <a:ln w="12700" cap="flat">
          <a:noFill/>
          <a:miter lim="400000"/>
        </a:ln>
        <a:effectLst/>
      </c:spPr>
    </c:plotArea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47" name="Shape 4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7" name="Shape 7"/>
          <p:cNvSpPr/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Nivel de texto 1</a:t>
            </a:r>
            <a:endParaRPr sz="3200">
              <a:solidFill>
                <a:srgbClr val="888888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Nivel de texto 2</a:t>
            </a:r>
            <a:endParaRPr sz="3200">
              <a:solidFill>
                <a:srgbClr val="888888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Nivel de texto 3</a:t>
            </a:r>
            <a:endParaRPr sz="3200">
              <a:solidFill>
                <a:srgbClr val="888888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Nivel de texto 4</a:t>
            </a:r>
            <a:endParaRPr sz="3200">
              <a:solidFill>
                <a:srgbClr val="888888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Nivel de texto 5</a:t>
            </a:r>
          </a:p>
        </p:txBody>
      </p:sp>
      <p:sp>
        <p:nvSpPr>
          <p:cNvPr id="8" name="Shape 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40" name="Shape 4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Nivel de texto 1</a:t>
            </a:r>
            <a:endParaRPr sz="3200"/>
          </a:p>
          <a:p>
            <a:pPr lvl="1">
              <a:defRPr sz="1800"/>
            </a:pPr>
            <a:r>
              <a:rPr sz="3200"/>
              <a:t>Nivel de texto 2</a:t>
            </a:r>
            <a:endParaRPr sz="3200"/>
          </a:p>
          <a:p>
            <a:pPr lvl="2">
              <a:defRPr sz="1800"/>
            </a:pPr>
            <a:r>
              <a:rPr sz="3200"/>
              <a:t>Nivel de texto 3</a:t>
            </a:r>
            <a:endParaRPr sz="3200"/>
          </a:p>
          <a:p>
            <a:pPr lvl="3">
              <a:defRPr sz="1800"/>
            </a:pPr>
            <a:r>
              <a:rPr sz="3200"/>
              <a:t>Nivel de texto 4</a:t>
            </a:r>
            <a:endParaRPr sz="3200"/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type="title"/>
          </p:nvPr>
        </p:nvSpPr>
        <p:spPr>
          <a:xfrm>
            <a:off x="6629400" y="0"/>
            <a:ext cx="2057400" cy="640080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44" name="Shape 44"/>
          <p:cNvSpPr/>
          <p:nvPr>
            <p:ph type="body" idx="1"/>
          </p:nvPr>
        </p:nvSpPr>
        <p:spPr>
          <a:xfrm>
            <a:off x="457200" y="274638"/>
            <a:ext cx="6019800" cy="65833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Nivel de texto 1</a:t>
            </a:r>
            <a:endParaRPr sz="3200"/>
          </a:p>
          <a:p>
            <a:pPr lvl="1">
              <a:defRPr sz="1800"/>
            </a:pPr>
            <a:r>
              <a:rPr sz="3200"/>
              <a:t>Nivel de texto 2</a:t>
            </a:r>
            <a:endParaRPr sz="3200"/>
          </a:p>
          <a:p>
            <a:pPr lvl="2">
              <a:defRPr sz="1800"/>
            </a:pPr>
            <a:r>
              <a:rPr sz="3200"/>
              <a:t>Nivel de texto 3</a:t>
            </a:r>
            <a:endParaRPr sz="3200"/>
          </a:p>
          <a:p>
            <a:pPr lvl="3">
              <a:defRPr sz="1800"/>
            </a:pPr>
            <a:r>
              <a:rPr sz="3200"/>
              <a:t>Nivel de texto 4</a:t>
            </a:r>
            <a:endParaRPr sz="3200"/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  <p:sp>
        <p:nvSpPr>
          <p:cNvPr id="45" name="Shape 4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11" name="Shape 1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Nivel de texto 1</a:t>
            </a:r>
            <a:endParaRPr sz="3200"/>
          </a:p>
          <a:p>
            <a:pPr lvl="1">
              <a:defRPr sz="1800"/>
            </a:pPr>
            <a:r>
              <a:rPr sz="3200"/>
              <a:t>Nivel de texto 2</a:t>
            </a:r>
            <a:endParaRPr sz="3200"/>
          </a:p>
          <a:p>
            <a:pPr lvl="2">
              <a:defRPr sz="1800"/>
            </a:pPr>
            <a:r>
              <a:rPr sz="3200"/>
              <a:t>Nivel de texto 3</a:t>
            </a:r>
            <a:endParaRPr sz="3200"/>
          </a:p>
          <a:p>
            <a:pPr lvl="3">
              <a:defRPr sz="1800"/>
            </a:pPr>
            <a:r>
              <a:rPr sz="3200"/>
              <a:t>Nivel de texto 4</a:t>
            </a:r>
            <a:endParaRPr sz="3200"/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  <p:sp>
        <p:nvSpPr>
          <p:cNvPr id="12" name="Shape 1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 lvl="0">
              <a:defRPr b="0" cap="none" sz="1800"/>
            </a:pPr>
            <a:r>
              <a:rPr b="1" cap="all" sz="4000"/>
              <a:t>Texto del título</a:t>
            </a:r>
          </a:p>
        </p:txBody>
      </p:sp>
      <p:sp>
        <p:nvSpPr>
          <p:cNvPr id="15" name="Shape 15"/>
          <p:cNvSpPr/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Nivel de texto 1</a:t>
            </a:r>
            <a:endParaRPr sz="2000">
              <a:solidFill>
                <a:srgbClr val="888888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Nivel de texto 2</a:t>
            </a:r>
            <a:endParaRPr sz="2000">
              <a:solidFill>
                <a:srgbClr val="888888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Nivel de texto 3</a:t>
            </a:r>
            <a:endParaRPr sz="2000">
              <a:solidFill>
                <a:srgbClr val="888888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Nivel de texto 4</a:t>
            </a:r>
            <a:endParaRPr sz="2000">
              <a:solidFill>
                <a:srgbClr val="888888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Nivel de texto 5</a:t>
            </a:r>
          </a:p>
        </p:txBody>
      </p:sp>
      <p:sp>
        <p:nvSpPr>
          <p:cNvPr id="16" name="Shape 1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Nivel de texto 1</a:t>
            </a:r>
            <a:endParaRPr sz="2800"/>
          </a:p>
          <a:p>
            <a:pPr lvl="1">
              <a:defRPr sz="1800"/>
            </a:pPr>
            <a:r>
              <a:rPr sz="2800"/>
              <a:t>Nivel de texto 2</a:t>
            </a:r>
            <a:endParaRPr sz="2800"/>
          </a:p>
          <a:p>
            <a:pPr lvl="2">
              <a:defRPr sz="1800"/>
            </a:pPr>
            <a:r>
              <a:rPr sz="2800"/>
              <a:t>Nivel de texto 3</a:t>
            </a:r>
            <a:endParaRPr sz="2800"/>
          </a:p>
          <a:p>
            <a:pPr lvl="3">
              <a:defRPr sz="1800"/>
            </a:pPr>
            <a:r>
              <a:rPr sz="2800"/>
              <a:t>Nivel de texto 4</a:t>
            </a:r>
            <a:endParaRPr sz="2800"/>
          </a:p>
          <a:p>
            <a:pPr lvl="4">
              <a:defRPr sz="1800"/>
            </a:pPr>
            <a:r>
              <a:rPr sz="2800"/>
              <a:t>Nivel de texto 5</a:t>
            </a:r>
          </a:p>
        </p:txBody>
      </p:sp>
      <p:sp>
        <p:nvSpPr>
          <p:cNvPr id="20" name="Shape 2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23" name="Shape 23"/>
          <p:cNvSpPr/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 lvl="0">
              <a:defRPr b="0" sz="1800"/>
            </a:pPr>
            <a:r>
              <a:rPr b="1" sz="2400"/>
              <a:t>Nivel de texto 1</a:t>
            </a:r>
            <a:endParaRPr b="1" sz="2400"/>
          </a:p>
          <a:p>
            <a:pPr lvl="1">
              <a:defRPr b="0" sz="1800"/>
            </a:pPr>
            <a:r>
              <a:rPr b="1" sz="2400"/>
              <a:t>Nivel de texto 2</a:t>
            </a:r>
            <a:endParaRPr b="1" sz="2400"/>
          </a:p>
          <a:p>
            <a:pPr lvl="2">
              <a:defRPr b="0" sz="1800"/>
            </a:pPr>
            <a:r>
              <a:rPr b="1" sz="2400"/>
              <a:t>Nivel de texto 3</a:t>
            </a:r>
            <a:endParaRPr b="1" sz="2400"/>
          </a:p>
          <a:p>
            <a:pPr lvl="3">
              <a:defRPr b="0" sz="1800"/>
            </a:pPr>
            <a:r>
              <a:rPr b="1" sz="2400"/>
              <a:t>Nivel de texto 4</a:t>
            </a:r>
            <a:endParaRPr b="1" sz="2400"/>
          </a:p>
          <a:p>
            <a:pPr lvl="4">
              <a:defRPr b="0" sz="1800"/>
            </a:pPr>
            <a:r>
              <a:rPr b="1" sz="2400"/>
              <a:t>Nivel de texto 5</a:t>
            </a:r>
          </a:p>
        </p:txBody>
      </p:sp>
      <p:sp>
        <p:nvSpPr>
          <p:cNvPr id="24" name="Shape 2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27" name="Shape 2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 lvl="0">
              <a:defRPr b="0" sz="1800"/>
            </a:pPr>
            <a:r>
              <a:rPr b="1" sz="2000"/>
              <a:t>Texto del título</a:t>
            </a:r>
          </a:p>
        </p:txBody>
      </p:sp>
      <p:sp>
        <p:nvSpPr>
          <p:cNvPr id="32" name="Shape 32"/>
          <p:cNvSpPr/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Nivel de texto 1</a:t>
            </a:r>
            <a:endParaRPr sz="3200"/>
          </a:p>
          <a:p>
            <a:pPr lvl="1">
              <a:defRPr sz="1800"/>
            </a:pPr>
            <a:r>
              <a:rPr sz="3200"/>
              <a:t>Nivel de texto 2</a:t>
            </a:r>
            <a:endParaRPr sz="3200"/>
          </a:p>
          <a:p>
            <a:pPr lvl="2">
              <a:defRPr sz="1800"/>
            </a:pPr>
            <a:r>
              <a:rPr sz="3200"/>
              <a:t>Nivel de texto 3</a:t>
            </a:r>
            <a:endParaRPr sz="3200"/>
          </a:p>
          <a:p>
            <a:pPr lvl="3">
              <a:defRPr sz="1800"/>
            </a:pPr>
            <a:r>
              <a:rPr sz="3200"/>
              <a:t>Nivel de texto 4</a:t>
            </a:r>
            <a:endParaRPr sz="3200"/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  <p:sp>
        <p:nvSpPr>
          <p:cNvPr id="33" name="Shape 3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 lvl="0">
              <a:defRPr b="0" sz="1800"/>
            </a:pPr>
            <a:r>
              <a:rPr b="1" sz="2000"/>
              <a:t>Texto del título</a:t>
            </a:r>
          </a:p>
        </p:txBody>
      </p:sp>
      <p:sp>
        <p:nvSpPr>
          <p:cNvPr id="36" name="Shape 36"/>
          <p:cNvSpPr/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 lvl="0">
              <a:defRPr sz="1800"/>
            </a:pPr>
            <a:r>
              <a:rPr sz="1400"/>
              <a:t>Nivel de texto 1</a:t>
            </a:r>
            <a:endParaRPr sz="1400"/>
          </a:p>
          <a:p>
            <a:pPr lvl="1">
              <a:defRPr sz="1800"/>
            </a:pPr>
            <a:r>
              <a:rPr sz="1400"/>
              <a:t>Nivel de texto 2</a:t>
            </a:r>
            <a:endParaRPr sz="1400"/>
          </a:p>
          <a:p>
            <a:pPr lvl="2">
              <a:defRPr sz="1800"/>
            </a:pPr>
            <a:r>
              <a:rPr sz="1400"/>
              <a:t>Nivel de texto 3</a:t>
            </a:r>
            <a:endParaRPr sz="1400"/>
          </a:p>
          <a:p>
            <a:pPr lvl="3">
              <a:defRPr sz="1800"/>
            </a:pPr>
            <a:r>
              <a:rPr sz="1400"/>
              <a:t>Nivel de texto 4</a:t>
            </a:r>
            <a:endParaRPr sz="1400"/>
          </a:p>
          <a:p>
            <a:pPr lvl="4">
              <a:defRPr sz="1800"/>
            </a:pPr>
            <a:r>
              <a:rPr sz="1400"/>
              <a:t>Nivel de texto 5</a:t>
            </a:r>
          </a:p>
        </p:txBody>
      </p:sp>
      <p:sp>
        <p:nvSpPr>
          <p:cNvPr id="37" name="Shape 3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457200" y="92076"/>
            <a:ext cx="82296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 lvl="0">
              <a:defRPr sz="1800"/>
            </a:pPr>
            <a:r>
              <a:rPr sz="3200"/>
              <a:t>Nivel de texto 1</a:t>
            </a:r>
            <a:endParaRPr sz="3200"/>
          </a:p>
          <a:p>
            <a:pPr lvl="1">
              <a:defRPr sz="1800"/>
            </a:pPr>
            <a:r>
              <a:rPr sz="3200"/>
              <a:t>Nivel de texto 2</a:t>
            </a:r>
            <a:endParaRPr sz="3200"/>
          </a:p>
          <a:p>
            <a:pPr lvl="2">
              <a:defRPr sz="1800"/>
            </a:pPr>
            <a:r>
              <a:rPr sz="3200"/>
              <a:t>Nivel de texto 3</a:t>
            </a:r>
            <a:endParaRPr sz="3200"/>
          </a:p>
          <a:p>
            <a:pPr lvl="3">
              <a:defRPr sz="1800"/>
            </a:pPr>
            <a:r>
              <a:rPr sz="3200"/>
              <a:t>Nivel de texto 4</a:t>
            </a:r>
            <a:endParaRPr sz="3200"/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>
              <a:lnSpc>
                <a:spcPct val="100000"/>
              </a:lnSpc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med" advClick="1"/>
  <p:txStyles>
    <p:titleStyle>
      <a:lvl1pPr algn="ctr">
        <a:defRPr sz="4400">
          <a:latin typeface="Calibri"/>
          <a:ea typeface="Calibri"/>
          <a:cs typeface="Calibri"/>
          <a:sym typeface="Calibri"/>
        </a:defRPr>
      </a:lvl1pPr>
      <a:lvl2pPr algn="ctr">
        <a:defRPr sz="4400">
          <a:latin typeface="Calibri"/>
          <a:ea typeface="Calibri"/>
          <a:cs typeface="Calibri"/>
          <a:sym typeface="Calibri"/>
        </a:defRPr>
      </a:lvl2pPr>
      <a:lvl3pPr algn="ctr">
        <a:defRPr sz="4400">
          <a:latin typeface="Calibri"/>
          <a:ea typeface="Calibri"/>
          <a:cs typeface="Calibri"/>
          <a:sym typeface="Calibri"/>
        </a:defRPr>
      </a:lvl3pPr>
      <a:lvl4pPr algn="ctr">
        <a:defRPr sz="4400">
          <a:latin typeface="Calibri"/>
          <a:ea typeface="Calibri"/>
          <a:cs typeface="Calibri"/>
          <a:sym typeface="Calibri"/>
        </a:defRPr>
      </a:lvl4pPr>
      <a:lvl5pPr algn="ctr">
        <a:defRPr sz="4400">
          <a:latin typeface="Calibri"/>
          <a:ea typeface="Calibri"/>
          <a:cs typeface="Calibri"/>
          <a:sym typeface="Calibri"/>
        </a:defRPr>
      </a:lvl5pPr>
      <a:lvl6pPr algn="ctr">
        <a:defRPr sz="4400">
          <a:latin typeface="Calibri"/>
          <a:ea typeface="Calibri"/>
          <a:cs typeface="Calibri"/>
          <a:sym typeface="Calibri"/>
        </a:defRPr>
      </a:lvl6pPr>
      <a:lvl7pPr algn="ctr">
        <a:defRPr sz="4400">
          <a:latin typeface="Calibri"/>
          <a:ea typeface="Calibri"/>
          <a:cs typeface="Calibri"/>
          <a:sym typeface="Calibri"/>
        </a:defRPr>
      </a:lvl7pPr>
      <a:lvl8pPr algn="ctr">
        <a:defRPr sz="4400">
          <a:latin typeface="Calibri"/>
          <a:ea typeface="Calibri"/>
          <a:cs typeface="Calibri"/>
          <a:sym typeface="Calibri"/>
        </a:defRPr>
      </a:lvl8pPr>
      <a:lvl9pPr algn="ctr"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342900" indent="-3429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1pPr>
      <a:lvl2pPr marL="783771" indent="-326571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2pPr>
      <a:lvl3pPr marL="1219200" indent="-3048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3pPr>
      <a:lvl4pPr marL="1737360" indent="-365760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4pPr>
      <a:lvl5pPr marL="2194560" indent="-365760">
        <a:spcBef>
          <a:spcPts val="700"/>
        </a:spcBef>
        <a:buSzPct val="100000"/>
        <a:buFont typeface="Arial"/>
        <a:buChar char="»"/>
        <a:defRPr sz="3200">
          <a:latin typeface="Calibri"/>
          <a:ea typeface="Calibri"/>
          <a:cs typeface="Calibri"/>
          <a:sym typeface="Calibri"/>
        </a:defRPr>
      </a:lvl5pPr>
      <a:lvl6pPr marL="26517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6pPr>
      <a:lvl7pPr marL="31089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7pPr>
      <a:lvl8pPr marL="35661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8pPr>
      <a:lvl9pPr marL="40233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1.gif"/><Relationship Id="rId4" Type="http://schemas.openxmlformats.org/officeDocument/2006/relationships/image" Target="../media/image1.jpeg"/><Relationship Id="rId5" Type="http://schemas.openxmlformats.org/officeDocument/2006/relationships/image" Target="../media/image2.pn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2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2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jpeg"/><Relationship Id="rId4" Type="http://schemas.openxmlformats.org/officeDocument/2006/relationships/image" Target="../media/image5.png"/><Relationship Id="rId5" Type="http://schemas.openxmlformats.org/officeDocument/2006/relationships/image" Target="../media/image2.png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jpeg"/><Relationship Id="rId4" Type="http://schemas.openxmlformats.org/officeDocument/2006/relationships/image" Target="../media/image6.png"/><Relationship Id="rId5" Type="http://schemas.openxmlformats.org/officeDocument/2006/relationships/image" Target="../media/image2.png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jpeg"/><Relationship Id="rId4" Type="http://schemas.openxmlformats.org/officeDocument/2006/relationships/image" Target="../media/image7.png"/><Relationship Id="rId5" Type="http://schemas.openxmlformats.org/officeDocument/2006/relationships/image" Target="../media/image2.png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jpeg"/><Relationship Id="rId4" Type="http://schemas.openxmlformats.org/officeDocument/2006/relationships/image" Target="../media/image8.png"/><Relationship Id="rId5" Type="http://schemas.openxmlformats.org/officeDocument/2006/relationships/image" Target="../media/image2.png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jpeg"/><Relationship Id="rId4" Type="http://schemas.openxmlformats.org/officeDocument/2006/relationships/image" Target="../media/image9.png"/><Relationship Id="rId5" Type="http://schemas.openxmlformats.org/officeDocument/2006/relationships/image" Target="../media/image2.png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jpe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2.png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jpe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2.png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jpeg"/><Relationship Id="rId4" Type="http://schemas.openxmlformats.org/officeDocument/2006/relationships/image" Target="../media/image2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jpeg"/><Relationship Id="rId4" Type="http://schemas.openxmlformats.org/officeDocument/2006/relationships/image" Target="../media/image2.png"/><Relationship Id="rId5" Type="http://schemas.openxmlformats.org/officeDocument/2006/relationships/hyperlink" Target="http://www.familiasenred.es/" TargetMode="Externa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jpeg"/><Relationship Id="rId4" Type="http://schemas.openxmlformats.org/officeDocument/2006/relationships/hyperlink" Target="mailto:lagarcia@ull.es" TargetMode="External"/><Relationship Id="rId5" Type="http://schemas.openxmlformats.org/officeDocument/2006/relationships/hyperlink" Target="mailto:anisia.psicologa@gmail.com" TargetMode="External"/><Relationship Id="rId6" Type="http://schemas.openxmlformats.org/officeDocument/2006/relationships/image" Target="../media/image2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jpeg"/><Relationship Id="rId4" Type="http://schemas.openxmlformats.org/officeDocument/2006/relationships/chart" Target="../charts/chart1.xml"/><Relationship Id="rId5" Type="http://schemas.openxmlformats.org/officeDocument/2006/relationships/image" Target="../media/image2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jpeg"/><Relationship Id="rId4" Type="http://schemas.openxmlformats.org/officeDocument/2006/relationships/image" Target="../media/image2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jpeg"/><Relationship Id="rId4" Type="http://schemas.openxmlformats.org/officeDocument/2006/relationships/image" Target="../media/image2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jpeg"/><Relationship Id="rId4" Type="http://schemas.openxmlformats.org/officeDocument/2006/relationships/image" Target="../media/image2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jpeg"/><Relationship Id="rId4" Type="http://schemas.openxmlformats.org/officeDocument/2006/relationships/image" Target="../media/image2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jpeg"/><Relationship Id="rId4" Type="http://schemas.openxmlformats.org/officeDocument/2006/relationships/image" Target="../media/image2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jpeg"/><Relationship Id="rId4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467544" y="0"/>
            <a:ext cx="8676456" cy="3356992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pic>
        <p:nvPicPr>
          <p:cNvPr id="50" name="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25463" y="209847"/>
            <a:ext cx="6545810" cy="3088641"/>
          </a:xfrm>
          <a:prstGeom prst="rect">
            <a:avLst/>
          </a:prstGeom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</p:pic>
      <p:pic>
        <p:nvPicPr>
          <p:cNvPr id="51" name="image1.gif" descr="http://3.bp.blogspot.com/_CMyhqeJ9_mw/TBUl-FlbJTI/AAAAAAAAAi4/6P29Frk85oI/s1600/LOGO+EDUC+GOB+CANARIAS-consejeria_ed_med.gi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289572" y="5589239"/>
            <a:ext cx="1714477" cy="1008113"/>
          </a:xfrm>
          <a:prstGeom prst="rect">
            <a:avLst/>
          </a:prstGeom>
          <a:ln w="12700">
            <a:miter lim="400000"/>
          </a:ln>
        </p:spPr>
      </p:pic>
      <p:pic>
        <p:nvPicPr>
          <p:cNvPr id="52" name="image2.jpg" descr="D:\1_Trabajo\Logos\ull_logo.jp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411759" y="5684613"/>
            <a:ext cx="792089" cy="817368"/>
          </a:xfrm>
          <a:prstGeom prst="rect">
            <a:avLst/>
          </a:prstGeom>
          <a:ln w="12700">
            <a:miter lim="400000"/>
          </a:ln>
        </p:spPr>
      </p:pic>
      <p:sp>
        <p:nvSpPr>
          <p:cNvPr id="53" name="Shape 53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E46C0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54" name="Shape 54"/>
          <p:cNvSpPr/>
          <p:nvPr/>
        </p:nvSpPr>
        <p:spPr>
          <a:xfrm flipH="1" flipV="1">
            <a:off x="467544" y="3356991"/>
            <a:ext cx="8676456" cy="1"/>
          </a:xfrm>
          <a:prstGeom prst="line">
            <a:avLst/>
          </a:prstGeom>
          <a:ln>
            <a:solidFill>
              <a:srgbClr val="4A7EBB"/>
            </a:solidFill>
          </a:ln>
        </p:spPr>
        <p:txBody>
          <a:bodyPr lIns="0" tIns="0" rIns="0" bIns="0"/>
          <a:lstStyle/>
          <a:p>
            <a:pPr lvl="0" algn="l" defTabSz="457200">
              <a:lnSpc>
                <a:spcPct val="100000"/>
              </a:lnSpc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</a:p>
        </p:txBody>
      </p:sp>
      <p:sp>
        <p:nvSpPr>
          <p:cNvPr id="55" name="Shape 55"/>
          <p:cNvSpPr/>
          <p:nvPr/>
        </p:nvSpPr>
        <p:spPr>
          <a:xfrm>
            <a:off x="3467694" y="3501008"/>
            <a:ext cx="5352779" cy="758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C67838"/>
                </a:solidFill>
              </a:rPr>
              <a:t>Director Académico: D. Luis A. García García </a:t>
            </a:r>
            <a:endParaRPr>
              <a:solidFill>
                <a:srgbClr val="C67838"/>
              </a:solidFill>
            </a:endParaRPr>
          </a:p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C67838"/>
                </a:solidFill>
              </a:rPr>
              <a:t>Coordinadora: Dª. Anisia Méndez I.  </a:t>
            </a:r>
          </a:p>
        </p:txBody>
      </p:sp>
      <p:pic>
        <p:nvPicPr>
          <p:cNvPr id="56" name="pasted-image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82414" y="5881027"/>
            <a:ext cx="1714476" cy="42453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image1.gif" descr="http://3.bp.blogspot.com/_CMyhqeJ9_mw/TBUl-FlbJTI/AAAAAAAAAi4/6P29Frk85oI/s1600/LOGO+EDUC+GOB+CANARIAS-consejeria_ed_med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49159" y="6181306"/>
            <a:ext cx="830024" cy="488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4" name="image4.jpg" descr="D:\1_Trabajo\Logos\ull_logo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44913" y="6263911"/>
            <a:ext cx="383472" cy="395710"/>
          </a:xfrm>
          <a:prstGeom prst="rect">
            <a:avLst/>
          </a:prstGeom>
          <a:ln w="12700">
            <a:miter lim="400000"/>
          </a:ln>
        </p:spPr>
      </p:pic>
      <p:sp>
        <p:nvSpPr>
          <p:cNvPr id="125" name="Shape 125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E46C0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pic>
        <p:nvPicPr>
          <p:cNvPr id="126" name="Pantallazo pagina web FER.jp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117250" y="46089"/>
            <a:ext cx="4969586" cy="6765822"/>
          </a:xfrm>
          <a:prstGeom prst="rect">
            <a:avLst/>
          </a:prstGeom>
          <a:ln w="12700">
            <a:miter lim="400000"/>
          </a:ln>
        </p:spPr>
      </p:pic>
      <p:pic>
        <p:nvPicPr>
          <p:cNvPr id="127" name="pasted-image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204990" y="6315233"/>
            <a:ext cx="1201331" cy="29747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 advClick="1">
    <p:push dir="l"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/>
        </p:nvSpPr>
        <p:spPr>
          <a:xfrm>
            <a:off x="467544" y="-1"/>
            <a:ext cx="8676456" cy="836714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30" name="Shape 130"/>
          <p:cNvSpPr/>
          <p:nvPr/>
        </p:nvSpPr>
        <p:spPr>
          <a:xfrm>
            <a:off x="611559" y="44623"/>
            <a:ext cx="8352930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4000">
                <a:solidFill>
                  <a:srgbClr val="1F497D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1F497D"/>
                </a:solidFill>
              </a:rPr>
              <a:t>Estructura del catálogo formativo</a:t>
            </a:r>
          </a:p>
        </p:txBody>
      </p:sp>
      <p:pic>
        <p:nvPicPr>
          <p:cNvPr id="131" name="image1.gif" descr="http://3.bp.blogspot.com/_CMyhqeJ9_mw/TBUl-FlbJTI/AAAAAAAAAi4/6P29Frk85oI/s1600/LOGO+EDUC+GOB+CANARIAS-consejeria_ed_med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49159" y="6181306"/>
            <a:ext cx="830024" cy="488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132" name="image4.jpg" descr="D:\1_Trabajo\Logos\ull_logo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44913" y="6263911"/>
            <a:ext cx="383472" cy="395710"/>
          </a:xfrm>
          <a:prstGeom prst="rect">
            <a:avLst/>
          </a:prstGeom>
          <a:ln w="12700">
            <a:miter lim="400000"/>
          </a:ln>
        </p:spPr>
      </p:pic>
      <p:sp>
        <p:nvSpPr>
          <p:cNvPr id="133" name="Shape 133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E46C0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pic>
        <p:nvPicPr>
          <p:cNvPr id="134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90500" y="1339850"/>
            <a:ext cx="8763000" cy="417830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</p:pic>
      <p:pic>
        <p:nvPicPr>
          <p:cNvPr id="135" name="CompetenciasFER Convivencia.png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794500" y="3987800"/>
            <a:ext cx="1878856" cy="1878856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</p:pic>
      <p:pic>
        <p:nvPicPr>
          <p:cNvPr id="136" name="pasted-image.pdf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6204990" y="6315233"/>
            <a:ext cx="1201331" cy="29747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4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/>
        </p:nvSpPr>
        <p:spPr>
          <a:xfrm>
            <a:off x="467544" y="-1"/>
            <a:ext cx="8676456" cy="836714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39" name="Shape 139"/>
          <p:cNvSpPr/>
          <p:nvPr/>
        </p:nvSpPr>
        <p:spPr>
          <a:xfrm>
            <a:off x="629307" y="80536"/>
            <a:ext cx="8352930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4000">
                <a:solidFill>
                  <a:srgbClr val="1F497D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1F497D"/>
                </a:solidFill>
              </a:rPr>
              <a:t>Cursos de profundización </a:t>
            </a:r>
          </a:p>
        </p:txBody>
      </p:sp>
      <p:pic>
        <p:nvPicPr>
          <p:cNvPr id="140" name="image1.gif" descr="http://3.bp.blogspot.com/_CMyhqeJ9_mw/TBUl-FlbJTI/AAAAAAAAAi4/6P29Frk85oI/s1600/LOGO+EDUC+GOB+CANARIAS-consejeria_ed_med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49159" y="6181306"/>
            <a:ext cx="830024" cy="488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141" name="image4.jpg" descr="D:\1_Trabajo\Logos\ull_logo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44913" y="6263911"/>
            <a:ext cx="383472" cy="395710"/>
          </a:xfrm>
          <a:prstGeom prst="rect">
            <a:avLst/>
          </a:prstGeom>
          <a:ln w="12700">
            <a:miter lim="400000"/>
          </a:ln>
        </p:spPr>
      </p:pic>
      <p:sp>
        <p:nvSpPr>
          <p:cNvPr id="142" name="Shape 142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E46C0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pic>
        <p:nvPicPr>
          <p:cNvPr id="143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28752" y="1419041"/>
            <a:ext cx="7356448" cy="3603809"/>
          </a:xfrm>
          <a:prstGeom prst="rect">
            <a:avLst/>
          </a:prstGeom>
          <a:ln w="12700">
            <a:miter lim="400000"/>
          </a:ln>
        </p:spPr>
      </p:pic>
      <p:pic>
        <p:nvPicPr>
          <p:cNvPr id="144" name="pasted-image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204990" y="6315233"/>
            <a:ext cx="1201331" cy="29747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 advClick="1"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/>
          <p:nvPr/>
        </p:nvSpPr>
        <p:spPr>
          <a:xfrm>
            <a:off x="467544" y="-1"/>
            <a:ext cx="8676456" cy="836714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47" name="Shape 147"/>
          <p:cNvSpPr/>
          <p:nvPr/>
        </p:nvSpPr>
        <p:spPr>
          <a:xfrm>
            <a:off x="629307" y="80536"/>
            <a:ext cx="8352930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4000">
                <a:solidFill>
                  <a:srgbClr val="1F497D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1F497D"/>
                </a:solidFill>
              </a:rPr>
              <a:t>Cursos de actualización </a:t>
            </a:r>
          </a:p>
        </p:txBody>
      </p:sp>
      <p:pic>
        <p:nvPicPr>
          <p:cNvPr id="148" name="image1.gif" descr="http://3.bp.blogspot.com/_CMyhqeJ9_mw/TBUl-FlbJTI/AAAAAAAAAi4/6P29Frk85oI/s1600/LOGO+EDUC+GOB+CANARIAS-consejeria_ed_med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49159" y="6181306"/>
            <a:ext cx="830024" cy="488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149" name="image4.jpg" descr="D:\1_Trabajo\Logos\ull_logo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44913" y="6263911"/>
            <a:ext cx="383472" cy="395710"/>
          </a:xfrm>
          <a:prstGeom prst="rect">
            <a:avLst/>
          </a:prstGeom>
          <a:ln w="12700">
            <a:miter lim="400000"/>
          </a:ln>
        </p:spPr>
      </p:pic>
      <p:sp>
        <p:nvSpPr>
          <p:cNvPr id="150" name="Shape 150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E46C0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pic>
        <p:nvPicPr>
          <p:cNvPr id="151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885787" y="1343297"/>
            <a:ext cx="7839970" cy="3965303"/>
          </a:xfrm>
          <a:prstGeom prst="rect">
            <a:avLst/>
          </a:prstGeom>
          <a:ln w="12700">
            <a:miter lim="400000"/>
          </a:ln>
        </p:spPr>
      </p:pic>
      <p:pic>
        <p:nvPicPr>
          <p:cNvPr id="152" name="pasted-image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204990" y="6315233"/>
            <a:ext cx="1201331" cy="29747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 advClick="1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/>
          <p:nvPr/>
        </p:nvSpPr>
        <p:spPr>
          <a:xfrm>
            <a:off x="467544" y="-1"/>
            <a:ext cx="8676456" cy="836714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55" name="Shape 155"/>
          <p:cNvSpPr/>
          <p:nvPr/>
        </p:nvSpPr>
        <p:spPr>
          <a:xfrm>
            <a:off x="629307" y="80536"/>
            <a:ext cx="8352930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4000">
                <a:solidFill>
                  <a:srgbClr val="1F497D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1F497D"/>
                </a:solidFill>
              </a:rPr>
              <a:t>Cursos de iniciación </a:t>
            </a:r>
          </a:p>
        </p:txBody>
      </p:sp>
      <p:pic>
        <p:nvPicPr>
          <p:cNvPr id="156" name="image1.gif" descr="http://3.bp.blogspot.com/_CMyhqeJ9_mw/TBUl-FlbJTI/AAAAAAAAAi4/6P29Frk85oI/s1600/LOGO+EDUC+GOB+CANARIAS-consejeria_ed_med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49159" y="6181306"/>
            <a:ext cx="830024" cy="488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157" name="image4.jpg" descr="D:\1_Trabajo\Logos\ull_logo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44913" y="6263911"/>
            <a:ext cx="383472" cy="395710"/>
          </a:xfrm>
          <a:prstGeom prst="rect">
            <a:avLst/>
          </a:prstGeom>
          <a:ln w="12700">
            <a:miter lim="400000"/>
          </a:ln>
        </p:spPr>
      </p:pic>
      <p:sp>
        <p:nvSpPr>
          <p:cNvPr id="158" name="Shape 158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E46C0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pic>
        <p:nvPicPr>
          <p:cNvPr id="159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21292" y="1305364"/>
            <a:ext cx="7568960" cy="4003236"/>
          </a:xfrm>
          <a:prstGeom prst="rect">
            <a:avLst/>
          </a:prstGeom>
          <a:ln w="12700">
            <a:miter lim="400000"/>
          </a:ln>
        </p:spPr>
      </p:pic>
      <p:pic>
        <p:nvPicPr>
          <p:cNvPr id="160" name="pasted-image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204990" y="6315233"/>
            <a:ext cx="1201331" cy="29747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 advClick="1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/>
          <p:nvPr/>
        </p:nvSpPr>
        <p:spPr>
          <a:xfrm>
            <a:off x="467544" y="-1"/>
            <a:ext cx="8676456" cy="836714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63" name="Shape 163"/>
          <p:cNvSpPr/>
          <p:nvPr/>
        </p:nvSpPr>
        <p:spPr>
          <a:xfrm>
            <a:off x="611559" y="44623"/>
            <a:ext cx="8352930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>
              <a:defRPr>
                <a:solidFill>
                  <a:srgbClr val="000000"/>
                </a:solidFill>
              </a:defRPr>
            </a:pPr>
            <a:r>
              <a:rPr sz="2600">
                <a:solidFill>
                  <a:srgbClr val="1F497D"/>
                </a:solidFill>
              </a:rPr>
              <a:t>Datos de  asesoramiento telefónico y online (2014). Tipo</a:t>
            </a:r>
            <a:r>
              <a:rPr sz="2800">
                <a:solidFill>
                  <a:srgbClr val="1F497D"/>
                </a:solidFill>
              </a:rPr>
              <a:t> </a:t>
            </a:r>
            <a:r>
              <a:rPr sz="4000">
                <a:solidFill>
                  <a:srgbClr val="1F497D"/>
                </a:solidFill>
              </a:rPr>
              <a:t>  </a:t>
            </a:r>
          </a:p>
        </p:txBody>
      </p:sp>
      <p:pic>
        <p:nvPicPr>
          <p:cNvPr id="164" name="image1.gif" descr="http://3.bp.blogspot.com/_CMyhqeJ9_mw/TBUl-FlbJTI/AAAAAAAAAi4/6P29Frk85oI/s1600/LOGO+EDUC+GOB+CANARIAS-consejeria_ed_med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49159" y="6181306"/>
            <a:ext cx="830024" cy="488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165" name="image4.jpg" descr="D:\1_Trabajo\Logos\ull_logo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44913" y="6263911"/>
            <a:ext cx="383472" cy="395710"/>
          </a:xfrm>
          <a:prstGeom prst="rect">
            <a:avLst/>
          </a:prstGeom>
          <a:ln w="12700">
            <a:miter lim="400000"/>
          </a:ln>
        </p:spPr>
      </p:pic>
      <p:sp>
        <p:nvSpPr>
          <p:cNvPr id="166" name="Shape 166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E46C0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graphicFrame>
        <p:nvGraphicFramePr>
          <p:cNvPr id="167" name="Table 167"/>
          <p:cNvGraphicFramePr/>
          <p:nvPr/>
        </p:nvGraphicFramePr>
        <p:xfrm>
          <a:off x="635000" y="952500"/>
          <a:ext cx="5188595" cy="198606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401548"/>
                <a:gridCol w="3588416"/>
                <a:gridCol w="849604"/>
                <a:gridCol w="336325"/>
              </a:tblGrid>
              <a:tr h="494134">
                <a:tc>
                  <a:txBody>
                    <a:bodyPr/>
                    <a:lstStyle/>
                    <a:p>
                      <a:pPr lvl="0" algn="l">
                        <a:defRPr sz="1800"/>
                      </a:pPr>
                    </a:p>
                  </a:txBody>
                  <a:tcPr marL="63500" marR="63500" marT="0" marB="0" anchor="t" anchorCtr="0" horzOverflow="overflow">
                    <a:lnL w="12700">
                      <a:solidFill>
                        <a:srgbClr val="CBCBCB"/>
                      </a:solidFill>
                      <a:miter lim="400000"/>
                    </a:lnL>
                    <a:lnR w="12700">
                      <a:solidFill>
                        <a:srgbClr val="CBCBCB"/>
                      </a:solidFill>
                      <a:miter lim="400000"/>
                    </a:lnR>
                    <a:lnT w="6350">
                      <a:solidFill>
                        <a:srgbClr val="CBCBCB"/>
                      </a:solidFill>
                      <a:miter lim="400000"/>
                    </a:lnT>
                    <a:lnB w="6350">
                      <a:solidFill>
                        <a:srgbClr val="CBCBCB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marR="331470" algn="l">
                        <a:spcBef>
                          <a:spcPts val="300"/>
                        </a:spcBef>
                        <a:defRPr b="0" i="0" sz="1800"/>
                      </a:pPr>
                      <a:r>
                        <a:rPr sz="1200">
                          <a:solidFill>
                            <a:srgbClr val="FB4426"/>
                          </a:solidFill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TIPO </a:t>
                      </a:r>
                    </a:p>
                  </a:txBody>
                  <a:tcPr marL="63500" marR="63500" marT="0" marB="0" anchor="t" anchorCtr="0" horzOverflow="overflow">
                    <a:lnL w="12700">
                      <a:solidFill>
                        <a:srgbClr val="CBCBCB"/>
                      </a:solidFill>
                      <a:miter lim="400000"/>
                    </a:lnL>
                    <a:lnR w="12700">
                      <a:solidFill>
                        <a:srgbClr val="CBCBCB"/>
                      </a:solidFill>
                      <a:miter lim="400000"/>
                    </a:lnR>
                    <a:lnT w="6350">
                      <a:solidFill>
                        <a:srgbClr val="CBCBCB"/>
                      </a:solidFill>
                      <a:miter lim="400000"/>
                    </a:lnT>
                    <a:lnB w="6350">
                      <a:solidFill>
                        <a:srgbClr val="CBCBCB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marR="78739" algn="ctr">
                        <a:spcBef>
                          <a:spcPts val="300"/>
                        </a:spcBef>
                        <a:defRPr b="0" i="0" sz="1800"/>
                      </a:pPr>
                      <a:r>
                        <a:rPr sz="1200">
                          <a:solidFill>
                            <a:srgbClr val="FB4426"/>
                          </a:solidFill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NÚMERO</a:t>
                      </a:r>
                    </a:p>
                  </a:txBody>
                  <a:tcPr marL="63500" marR="63500" marT="0" marB="0" anchor="t" anchorCtr="0" horzOverflow="overflow">
                    <a:lnL w="12700">
                      <a:solidFill>
                        <a:srgbClr val="CBCBCB"/>
                      </a:solidFill>
                      <a:miter lim="400000"/>
                    </a:lnL>
                    <a:lnR w="12700">
                      <a:solidFill>
                        <a:srgbClr val="CBCBCB"/>
                      </a:solidFill>
                      <a:miter lim="400000"/>
                    </a:lnR>
                    <a:lnT w="6350">
                      <a:solidFill>
                        <a:srgbClr val="CBCBCB"/>
                      </a:solidFill>
                      <a:miter lim="400000"/>
                    </a:lnT>
                    <a:lnB w="6350">
                      <a:solidFill>
                        <a:srgbClr val="CBCBCB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/>
                      </a:pPr>
                    </a:p>
                  </a:txBody>
                  <a:tcPr marL="63500" marR="63500" marT="0" marB="0" anchor="t" anchorCtr="0" horzOverflow="overflow">
                    <a:lnL w="12700">
                      <a:solidFill>
                        <a:srgbClr val="CBCBCB"/>
                      </a:solidFill>
                      <a:miter lim="400000"/>
                    </a:lnL>
                    <a:lnR w="12700">
                      <a:solidFill>
                        <a:srgbClr val="CBCBCB"/>
                      </a:solidFill>
                      <a:miter lim="400000"/>
                    </a:lnR>
                    <a:lnT w="6350">
                      <a:solidFill>
                        <a:srgbClr val="CBCBCB"/>
                      </a:solidFill>
                      <a:miter lim="400000"/>
                    </a:lnT>
                    <a:lnB w="6350">
                      <a:solidFill>
                        <a:srgbClr val="CBCBCB"/>
                      </a:solidFill>
                      <a:miter lim="400000"/>
                    </a:lnB>
                  </a:tcPr>
                </a:tc>
              </a:tr>
              <a:tr h="494134">
                <a:tc>
                  <a:txBody>
                    <a:bodyPr/>
                    <a:lstStyle/>
                    <a:p>
                      <a:pPr lvl="0" marR="331470" algn="l">
                        <a:spcBef>
                          <a:spcPts val="200"/>
                        </a:spcBef>
                        <a:defRPr b="0" i="0" sz="1800"/>
                      </a:pPr>
                      <a:r>
                        <a:rPr sz="1200">
                          <a:solidFill>
                            <a:srgbClr val="919191"/>
                          </a:solidFill>
                          <a:latin typeface="Corbel"/>
                          <a:ea typeface="Corbel"/>
                          <a:cs typeface="Corbel"/>
                          <a:sym typeface="Corbel"/>
                        </a:rPr>
                        <a:t>1</a:t>
                      </a:r>
                    </a:p>
                  </a:txBody>
                  <a:tcPr marL="63500" marR="63500" marT="0" marB="0" anchor="t" anchorCtr="0" horzOverflow="overflow">
                    <a:lnL w="12700">
                      <a:solidFill>
                        <a:srgbClr val="CBCBCB"/>
                      </a:solidFill>
                      <a:miter lim="400000"/>
                    </a:lnL>
                    <a:lnR w="12700">
                      <a:solidFill>
                        <a:srgbClr val="CBCBCB"/>
                      </a:solidFill>
                      <a:miter lim="400000"/>
                    </a:lnR>
                    <a:lnT w="6350">
                      <a:solidFill>
                        <a:srgbClr val="CBCBCB"/>
                      </a:solidFill>
                      <a:miter lim="400000"/>
                    </a:lnT>
                    <a:lnB w="6350">
                      <a:solidFill>
                        <a:srgbClr val="CBCBCB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marR="331470" algn="l">
                        <a:spcBef>
                          <a:spcPts val="200"/>
                        </a:spcBef>
                        <a:defRPr b="0" i="0" sz="1800"/>
                      </a:pPr>
                      <a:r>
                        <a:rPr sz="1200">
                          <a:solidFill>
                            <a:srgbClr val="919191"/>
                          </a:solidFill>
                          <a:latin typeface="Corbel"/>
                          <a:ea typeface="Corbel"/>
                          <a:cs typeface="Corbel"/>
                          <a:sym typeface="Corbel"/>
                        </a:rPr>
                        <a:t>ASESORAMIENTO TELEFÓNICO</a:t>
                      </a:r>
                    </a:p>
                  </a:txBody>
                  <a:tcPr marL="63500" marR="63500" marT="0" marB="0" anchor="t" anchorCtr="0" horzOverflow="overflow">
                    <a:lnL w="12700">
                      <a:solidFill>
                        <a:srgbClr val="CBCBCB"/>
                      </a:solidFill>
                      <a:miter lim="400000"/>
                    </a:lnL>
                    <a:lnR w="12700">
                      <a:solidFill>
                        <a:srgbClr val="CBCBCB"/>
                      </a:solidFill>
                      <a:miter lim="400000"/>
                    </a:lnR>
                    <a:lnT w="6350">
                      <a:solidFill>
                        <a:srgbClr val="CBCBCB"/>
                      </a:solidFill>
                      <a:miter lim="400000"/>
                    </a:lnT>
                    <a:lnB w="6350">
                      <a:solidFill>
                        <a:srgbClr val="CBCBCB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marR="260984" algn="l">
                        <a:spcBef>
                          <a:spcPts val="200"/>
                        </a:spcBef>
                        <a:defRPr b="0" i="0" sz="1800"/>
                      </a:pPr>
                      <a:r>
                        <a:rPr sz="1200">
                          <a:solidFill>
                            <a:srgbClr val="919191"/>
                          </a:solidFill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165</a:t>
                      </a:r>
                    </a:p>
                  </a:txBody>
                  <a:tcPr marL="63500" marR="63500" marT="0" marB="0" anchor="t" anchorCtr="0" horzOverflow="overflow">
                    <a:lnL w="12700">
                      <a:solidFill>
                        <a:srgbClr val="CBCBCB"/>
                      </a:solidFill>
                      <a:miter lim="400000"/>
                    </a:lnL>
                    <a:lnR w="12700">
                      <a:solidFill>
                        <a:srgbClr val="CBCBCB"/>
                      </a:solidFill>
                      <a:miter lim="400000"/>
                    </a:lnR>
                    <a:lnT w="6350">
                      <a:solidFill>
                        <a:srgbClr val="CBCBCB"/>
                      </a:solidFill>
                      <a:miter lim="400000"/>
                    </a:lnT>
                    <a:lnB w="6350">
                      <a:solidFill>
                        <a:srgbClr val="CBCBCB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/>
                      </a:pPr>
                    </a:p>
                  </a:txBody>
                  <a:tcPr marL="63500" marR="63500" marT="63500" marB="63500" anchor="t" anchorCtr="0" horzOverflow="overflow">
                    <a:lnL w="12700">
                      <a:solidFill>
                        <a:srgbClr val="CBCBCB"/>
                      </a:solidFill>
                      <a:miter lim="400000"/>
                    </a:lnL>
                    <a:lnR w="12700">
                      <a:miter lim="400000"/>
                    </a:lnR>
                    <a:lnT w="6350">
                      <a:solidFill>
                        <a:srgbClr val="CBCBCB"/>
                      </a:solidFill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494134">
                <a:tc>
                  <a:txBody>
                    <a:bodyPr/>
                    <a:lstStyle/>
                    <a:p>
                      <a:pPr lvl="0" marR="331470" algn="l">
                        <a:spcBef>
                          <a:spcPts val="200"/>
                        </a:spcBef>
                        <a:defRPr b="0" i="0" sz="1800"/>
                      </a:pPr>
                      <a:r>
                        <a:rPr sz="1200">
                          <a:solidFill>
                            <a:srgbClr val="919191"/>
                          </a:solidFill>
                          <a:latin typeface="Corbel"/>
                          <a:ea typeface="Corbel"/>
                          <a:cs typeface="Corbel"/>
                          <a:sym typeface="Corbel"/>
                        </a:rPr>
                        <a:t>2</a:t>
                      </a:r>
                    </a:p>
                  </a:txBody>
                  <a:tcPr marL="63500" marR="63500" marT="0" marB="0" anchor="t" anchorCtr="0" horzOverflow="overflow">
                    <a:lnL w="12700">
                      <a:solidFill>
                        <a:srgbClr val="CBCBCB"/>
                      </a:solidFill>
                      <a:miter lim="400000"/>
                    </a:lnL>
                    <a:lnR w="12700">
                      <a:solidFill>
                        <a:srgbClr val="CBCBCB"/>
                      </a:solidFill>
                      <a:miter lim="400000"/>
                    </a:lnR>
                    <a:lnT w="6350">
                      <a:solidFill>
                        <a:srgbClr val="CBCBCB"/>
                      </a:solidFill>
                      <a:miter lim="400000"/>
                    </a:lnT>
                    <a:lnB w="6350">
                      <a:solidFill>
                        <a:srgbClr val="CBCBCB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marR="331470" algn="l">
                        <a:spcBef>
                          <a:spcPts val="200"/>
                        </a:spcBef>
                        <a:defRPr b="0" i="0" sz="1800"/>
                      </a:pPr>
                      <a:r>
                        <a:rPr sz="1200">
                          <a:solidFill>
                            <a:srgbClr val="919191"/>
                          </a:solidFill>
                          <a:latin typeface="Corbel"/>
                          <a:ea typeface="Corbel"/>
                          <a:cs typeface="Corbel"/>
                          <a:sym typeface="Corbel"/>
                        </a:rPr>
                        <a:t>ASESORAMIENTO ONLINE</a:t>
                      </a:r>
                    </a:p>
                  </a:txBody>
                  <a:tcPr marL="63500" marR="63500" marT="0" marB="0" anchor="t" anchorCtr="0" horzOverflow="overflow">
                    <a:lnL w="12700">
                      <a:solidFill>
                        <a:srgbClr val="CBCBCB"/>
                      </a:solidFill>
                      <a:miter lim="400000"/>
                    </a:lnL>
                    <a:lnR w="12700">
                      <a:solidFill>
                        <a:srgbClr val="CBCBCB"/>
                      </a:solidFill>
                      <a:miter lim="400000"/>
                    </a:lnR>
                    <a:lnT w="6350">
                      <a:solidFill>
                        <a:srgbClr val="CBCBCB"/>
                      </a:solidFill>
                      <a:miter lim="400000"/>
                    </a:lnT>
                    <a:lnB w="6350">
                      <a:solidFill>
                        <a:srgbClr val="CBCBCB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marR="260984" algn="l">
                        <a:spcBef>
                          <a:spcPts val="200"/>
                        </a:spcBef>
                        <a:defRPr b="0" i="0" sz="1800"/>
                      </a:pPr>
                      <a:r>
                        <a:rPr sz="1200">
                          <a:solidFill>
                            <a:srgbClr val="919191"/>
                          </a:solidFill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221</a:t>
                      </a:r>
                    </a:p>
                  </a:txBody>
                  <a:tcPr marL="63500" marR="63500" marT="0" marB="0" anchor="t" anchorCtr="0" horzOverflow="overflow">
                    <a:lnL w="12700">
                      <a:solidFill>
                        <a:srgbClr val="CBCBCB"/>
                      </a:solidFill>
                      <a:miter lim="400000"/>
                    </a:lnL>
                    <a:lnR w="12700">
                      <a:solidFill>
                        <a:srgbClr val="CBCBCB"/>
                      </a:solidFill>
                      <a:miter lim="400000"/>
                    </a:lnR>
                    <a:lnT w="6350">
                      <a:solidFill>
                        <a:srgbClr val="CBCBCB"/>
                      </a:solidFill>
                      <a:miter lim="400000"/>
                    </a:lnT>
                    <a:lnB w="6350">
                      <a:solidFill>
                        <a:srgbClr val="CBCBCB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/>
                      </a:pPr>
                    </a:p>
                  </a:txBody>
                  <a:tcPr marL="63500" marR="63500" marT="63500" marB="63500" anchor="t" anchorCtr="0" horzOverflow="overflow">
                    <a:lnL w="12700">
                      <a:solidFill>
                        <a:srgbClr val="CBCBCB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494134">
                <a:tc>
                  <a:txBody>
                    <a:bodyPr/>
                    <a:lstStyle/>
                    <a:p>
                      <a:pPr lvl="0" algn="l">
                        <a:defRPr sz="1800"/>
                      </a:pPr>
                    </a:p>
                  </a:txBody>
                  <a:tcPr marL="63500" marR="63500" marT="0" marB="0" anchor="t" anchorCtr="0" horzOverflow="overflow">
                    <a:lnL w="12700">
                      <a:solidFill>
                        <a:srgbClr val="CBCBCB"/>
                      </a:solidFill>
                      <a:miter lim="400000"/>
                    </a:lnL>
                    <a:lnR w="12700">
                      <a:solidFill>
                        <a:srgbClr val="CBCBCB"/>
                      </a:solidFill>
                      <a:miter lim="400000"/>
                    </a:lnR>
                    <a:lnT w="6350">
                      <a:solidFill>
                        <a:srgbClr val="CBCBCB"/>
                      </a:solidFill>
                      <a:miter lim="400000"/>
                    </a:lnT>
                    <a:lnB w="12700">
                      <a:solidFill>
                        <a:srgbClr val="CBCBCB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marR="331470" algn="l">
                        <a:spcBef>
                          <a:spcPts val="200"/>
                        </a:spcBef>
                        <a:defRPr b="0" i="0" sz="1800"/>
                      </a:pPr>
                      <a:r>
                        <a:rPr sz="1200">
                          <a:solidFill>
                            <a:srgbClr val="FF2600"/>
                          </a:solidFill>
                          <a:latin typeface="Corbel"/>
                          <a:ea typeface="Corbel"/>
                          <a:cs typeface="Corbel"/>
                          <a:sym typeface="Corbel"/>
                        </a:rPr>
                        <a:t>TOTAL</a:t>
                      </a:r>
                    </a:p>
                  </a:txBody>
                  <a:tcPr marL="63500" marR="63500" marT="0" marB="0" anchor="t" anchorCtr="0" horzOverflow="overflow">
                    <a:lnL w="12700">
                      <a:solidFill>
                        <a:srgbClr val="CBCBCB"/>
                      </a:solidFill>
                      <a:miter lim="400000"/>
                    </a:lnL>
                    <a:lnR w="12700">
                      <a:solidFill>
                        <a:srgbClr val="CBCBCB"/>
                      </a:solidFill>
                      <a:miter lim="400000"/>
                    </a:lnR>
                    <a:lnT w="6350">
                      <a:solidFill>
                        <a:srgbClr val="CBCBCB"/>
                      </a:solidFill>
                      <a:miter lim="400000"/>
                    </a:lnT>
                    <a:lnB w="12700">
                      <a:solidFill>
                        <a:srgbClr val="CBCBCB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marR="260984" algn="l">
                        <a:spcBef>
                          <a:spcPts val="200"/>
                        </a:spcBef>
                        <a:defRPr b="0" i="0" sz="1800"/>
                      </a:pPr>
                      <a:r>
                        <a:rPr sz="1200">
                          <a:solidFill>
                            <a:srgbClr val="FF2600"/>
                          </a:solidFill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386</a:t>
                      </a:r>
                    </a:p>
                  </a:txBody>
                  <a:tcPr marL="63500" marR="63500" marT="0" marB="0" anchor="t" anchorCtr="0" horzOverflow="overflow">
                    <a:lnL w="12700">
                      <a:solidFill>
                        <a:srgbClr val="CBCBCB"/>
                      </a:solidFill>
                      <a:miter lim="400000"/>
                    </a:lnL>
                    <a:lnR w="12700">
                      <a:solidFill>
                        <a:srgbClr val="CBCBCB"/>
                      </a:solidFill>
                      <a:miter lim="400000"/>
                    </a:lnR>
                    <a:lnT w="6350">
                      <a:solidFill>
                        <a:srgbClr val="CBCBCB"/>
                      </a:solidFill>
                      <a:miter lim="400000"/>
                    </a:lnT>
                    <a:lnB w="12700">
                      <a:solidFill>
                        <a:srgbClr val="CBCBCB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/>
                      </a:pPr>
                    </a:p>
                  </a:txBody>
                  <a:tcPr marL="63500" marR="63500" marT="63500" marB="63500" anchor="t" anchorCtr="0" horzOverflow="overflow">
                    <a:lnL w="12700">
                      <a:solidFill>
                        <a:srgbClr val="CBCBCB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  <p:pic>
        <p:nvPicPr>
          <p:cNvPr id="168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483011" y="3413125"/>
            <a:ext cx="4127103" cy="2461390"/>
          </a:xfrm>
          <a:prstGeom prst="rect">
            <a:avLst/>
          </a:prstGeom>
          <a:ln w="12700">
            <a:miter lim="400000"/>
          </a:ln>
        </p:spPr>
      </p:pic>
      <p:pic>
        <p:nvPicPr>
          <p:cNvPr id="169" name="pasted-image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204990" y="6315233"/>
            <a:ext cx="1201331" cy="29747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 advClick="1"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/>
          <p:nvPr/>
        </p:nvSpPr>
        <p:spPr>
          <a:xfrm>
            <a:off x="467544" y="-1"/>
            <a:ext cx="8676456" cy="836714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72" name="Shape 172"/>
          <p:cNvSpPr/>
          <p:nvPr/>
        </p:nvSpPr>
        <p:spPr>
          <a:xfrm>
            <a:off x="611559" y="44623"/>
            <a:ext cx="8352930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>
              <a:defRPr>
                <a:solidFill>
                  <a:srgbClr val="000000"/>
                </a:solidFill>
              </a:defRPr>
            </a:pPr>
            <a:r>
              <a:rPr sz="2400">
                <a:solidFill>
                  <a:srgbClr val="1F497D"/>
                </a:solidFill>
              </a:rPr>
              <a:t>Datos de  asesoramiento telefónico y online (2014). Ámbito</a:t>
            </a:r>
            <a:r>
              <a:rPr sz="2800">
                <a:solidFill>
                  <a:srgbClr val="1F497D"/>
                </a:solidFill>
              </a:rPr>
              <a:t> </a:t>
            </a:r>
            <a:r>
              <a:rPr sz="4000">
                <a:solidFill>
                  <a:srgbClr val="1F497D"/>
                </a:solidFill>
              </a:rPr>
              <a:t>  </a:t>
            </a:r>
          </a:p>
        </p:txBody>
      </p:sp>
      <p:pic>
        <p:nvPicPr>
          <p:cNvPr id="173" name="image1.gif" descr="http://3.bp.blogspot.com/_CMyhqeJ9_mw/TBUl-FlbJTI/AAAAAAAAAi4/6P29Frk85oI/s1600/LOGO+EDUC+GOB+CANARIAS-consejeria_ed_med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49159" y="6181306"/>
            <a:ext cx="830024" cy="488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174" name="image4.jpg" descr="D:\1_Trabajo\Logos\ull_logo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44913" y="6263911"/>
            <a:ext cx="383472" cy="395710"/>
          </a:xfrm>
          <a:prstGeom prst="rect">
            <a:avLst/>
          </a:prstGeom>
          <a:ln w="12700">
            <a:miter lim="400000"/>
          </a:ln>
        </p:spPr>
      </p:pic>
      <p:sp>
        <p:nvSpPr>
          <p:cNvPr id="175" name="Shape 175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E46C0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pic>
        <p:nvPicPr>
          <p:cNvPr id="176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193800" y="1570295"/>
            <a:ext cx="6942128" cy="4049576"/>
          </a:xfrm>
          <a:prstGeom prst="rect">
            <a:avLst/>
          </a:prstGeom>
          <a:ln w="12700">
            <a:miter lim="400000"/>
          </a:ln>
        </p:spPr>
      </p:pic>
      <p:pic>
        <p:nvPicPr>
          <p:cNvPr id="177" name="pasted-image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204990" y="6315233"/>
            <a:ext cx="1201331" cy="29747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 advClick="1">
    <p:push dir="l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/>
          <p:nvPr/>
        </p:nvSpPr>
        <p:spPr>
          <a:xfrm>
            <a:off x="467544" y="-1"/>
            <a:ext cx="8676456" cy="836714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0" name="Shape 180"/>
          <p:cNvSpPr/>
          <p:nvPr/>
        </p:nvSpPr>
        <p:spPr>
          <a:xfrm>
            <a:off x="611559" y="44623"/>
            <a:ext cx="8352930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>
              <a:defRPr>
                <a:solidFill>
                  <a:srgbClr val="000000"/>
                </a:solidFill>
              </a:defRPr>
            </a:pPr>
            <a:r>
              <a:rPr sz="2200">
                <a:solidFill>
                  <a:srgbClr val="1F497D"/>
                </a:solidFill>
              </a:rPr>
              <a:t>Datos de la formación online (2014). Resultados de   usuarios/as</a:t>
            </a:r>
            <a:r>
              <a:rPr sz="2800">
                <a:solidFill>
                  <a:srgbClr val="1F497D"/>
                </a:solidFill>
              </a:rPr>
              <a:t> </a:t>
            </a:r>
            <a:r>
              <a:rPr sz="4000">
                <a:solidFill>
                  <a:srgbClr val="1F497D"/>
                </a:solidFill>
              </a:rPr>
              <a:t>  </a:t>
            </a:r>
          </a:p>
        </p:txBody>
      </p:sp>
      <p:pic>
        <p:nvPicPr>
          <p:cNvPr id="181" name="image1.gif" descr="http://3.bp.blogspot.com/_CMyhqeJ9_mw/TBUl-FlbJTI/AAAAAAAAAi4/6P29Frk85oI/s1600/LOGO+EDUC+GOB+CANARIAS-consejeria_ed_med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49159" y="6181306"/>
            <a:ext cx="830024" cy="488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182" name="image4.jpg" descr="D:\1_Trabajo\Logos\ull_logo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44913" y="6263911"/>
            <a:ext cx="383472" cy="395710"/>
          </a:xfrm>
          <a:prstGeom prst="rect">
            <a:avLst/>
          </a:prstGeom>
          <a:ln w="12700">
            <a:miter lim="400000"/>
          </a:ln>
        </p:spPr>
      </p:pic>
      <p:sp>
        <p:nvSpPr>
          <p:cNvPr id="183" name="Shape 183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E46C0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pic>
        <p:nvPicPr>
          <p:cNvPr id="184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838200" y="1841829"/>
            <a:ext cx="3733664" cy="3174342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254000" dist="127000" dir="16200000">
              <a:srgbClr val="000000">
                <a:alpha val="70000"/>
              </a:srgbClr>
            </a:outerShdw>
          </a:effectLst>
        </p:spPr>
      </p:pic>
      <p:pic>
        <p:nvPicPr>
          <p:cNvPr id="185" name="pasted-image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819605" y="1841829"/>
            <a:ext cx="3733663" cy="3174342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254000" dist="127000" dir="16200000">
              <a:srgbClr val="000000">
                <a:alpha val="70000"/>
              </a:srgbClr>
            </a:outerShdw>
          </a:effectLst>
        </p:spPr>
      </p:pic>
      <p:pic>
        <p:nvPicPr>
          <p:cNvPr id="186" name="pasted-image.pdf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6204990" y="6315233"/>
            <a:ext cx="1201331" cy="29747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 advClick="1">
    <p:push dir="l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467544" y="-1"/>
            <a:ext cx="8676456" cy="836714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9" name="Shape 189"/>
          <p:cNvSpPr/>
          <p:nvPr/>
        </p:nvSpPr>
        <p:spPr>
          <a:xfrm>
            <a:off x="611559" y="44623"/>
            <a:ext cx="8352930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>
              <a:defRPr>
                <a:solidFill>
                  <a:srgbClr val="000000"/>
                </a:solidFill>
              </a:defRPr>
            </a:pPr>
            <a:r>
              <a:rPr sz="2200">
                <a:solidFill>
                  <a:srgbClr val="1F497D"/>
                </a:solidFill>
              </a:rPr>
              <a:t>Datos de la formación online (2014). Resultados de   satisfacción</a:t>
            </a:r>
            <a:r>
              <a:rPr sz="2800">
                <a:solidFill>
                  <a:srgbClr val="1F497D"/>
                </a:solidFill>
              </a:rPr>
              <a:t> </a:t>
            </a:r>
            <a:r>
              <a:rPr sz="4000">
                <a:solidFill>
                  <a:srgbClr val="1F497D"/>
                </a:solidFill>
              </a:rPr>
              <a:t>  </a:t>
            </a:r>
          </a:p>
        </p:txBody>
      </p:sp>
      <p:pic>
        <p:nvPicPr>
          <p:cNvPr id="190" name="image1.gif" descr="http://3.bp.blogspot.com/_CMyhqeJ9_mw/TBUl-FlbJTI/AAAAAAAAAi4/6P29Frk85oI/s1600/LOGO+EDUC+GOB+CANARIAS-consejeria_ed_med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49159" y="6181306"/>
            <a:ext cx="830024" cy="488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1" name="image4.jpg" descr="D:\1_Trabajo\Logos\ull_logo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44913" y="6263911"/>
            <a:ext cx="383472" cy="395710"/>
          </a:xfrm>
          <a:prstGeom prst="rect">
            <a:avLst/>
          </a:prstGeom>
          <a:ln w="12700">
            <a:miter lim="400000"/>
          </a:ln>
        </p:spPr>
      </p:pic>
      <p:sp>
        <p:nvSpPr>
          <p:cNvPr id="192" name="Shape 192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E46C0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grpSp>
        <p:nvGrpSpPr>
          <p:cNvPr id="195" name="Group 195"/>
          <p:cNvGrpSpPr/>
          <p:nvPr/>
        </p:nvGrpSpPr>
        <p:grpSpPr>
          <a:xfrm>
            <a:off x="910653" y="1418754"/>
            <a:ext cx="7322694" cy="4390758"/>
            <a:chOff x="-203200" y="-203200"/>
            <a:chExt cx="7322692" cy="4390757"/>
          </a:xfrm>
        </p:grpSpPr>
        <p:pic>
          <p:nvPicPr>
            <p:cNvPr id="194" name="pasted-image.pdf"/>
            <p:cNvPicPr/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6916293" cy="3946258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93" name=""/>
            <p:cNvPicPr/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-203200" y="-203200"/>
              <a:ext cx="7322693" cy="4390758"/>
            </a:xfrm>
            <a:prstGeom prst="rect">
              <a:avLst/>
            </a:prstGeom>
            <a:effectLst/>
          </p:spPr>
        </p:pic>
      </p:grpSp>
      <p:pic>
        <p:nvPicPr>
          <p:cNvPr id="196" name="pasted-image.pdf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6204990" y="6315233"/>
            <a:ext cx="1201331" cy="29747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 advClick="1">
    <p:push dir="l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/>
          <p:nvPr/>
        </p:nvSpPr>
        <p:spPr>
          <a:xfrm>
            <a:off x="467544" y="-1"/>
            <a:ext cx="8676456" cy="836714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9" name="Shape 199"/>
          <p:cNvSpPr/>
          <p:nvPr/>
        </p:nvSpPr>
        <p:spPr>
          <a:xfrm>
            <a:off x="611559" y="44623"/>
            <a:ext cx="8352930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4000">
                <a:solidFill>
                  <a:srgbClr val="1F497D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1F497D"/>
                </a:solidFill>
              </a:rPr>
              <a:t>Conclusiones</a:t>
            </a:r>
          </a:p>
        </p:txBody>
      </p:sp>
      <p:pic>
        <p:nvPicPr>
          <p:cNvPr id="200" name="image1.gif" descr="http://3.bp.blogspot.com/_CMyhqeJ9_mw/TBUl-FlbJTI/AAAAAAAAAi4/6P29Frk85oI/s1600/LOGO+EDUC+GOB+CANARIAS-consejeria_ed_med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49159" y="6181306"/>
            <a:ext cx="830024" cy="488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201" name="image4.jpg" descr="D:\1_Trabajo\Logos\ull_logo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44913" y="6263911"/>
            <a:ext cx="383472" cy="395710"/>
          </a:xfrm>
          <a:prstGeom prst="rect">
            <a:avLst/>
          </a:prstGeom>
          <a:ln w="12700">
            <a:miter lim="400000"/>
          </a:ln>
        </p:spPr>
      </p:pic>
      <p:sp>
        <p:nvSpPr>
          <p:cNvPr id="202" name="Shape 202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E46C0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03" name="Shape 203"/>
          <p:cNvSpPr/>
          <p:nvPr/>
        </p:nvSpPr>
        <p:spPr>
          <a:xfrm>
            <a:off x="991574" y="1640205"/>
            <a:ext cx="7897700" cy="3615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l">
              <a:defRPr>
                <a:solidFill>
                  <a:srgbClr val="000000"/>
                </a:solidFill>
              </a:defRPr>
            </a:pPr>
            <a:r>
              <a:rPr b="1" sz="2100">
                <a:solidFill>
                  <a:srgbClr val="FB670A"/>
                </a:solidFill>
              </a:rPr>
              <a:t>Valoración muy positiva de la Plataforma y sus servicios:</a:t>
            </a:r>
            <a:endParaRPr b="1" sz="2100">
              <a:solidFill>
                <a:srgbClr val="FB670A"/>
              </a:solidFill>
            </a:endParaRPr>
          </a:p>
          <a:p>
            <a:pPr lvl="0" algn="l">
              <a:defRPr>
                <a:solidFill>
                  <a:srgbClr val="000000"/>
                </a:solidFill>
              </a:defRPr>
            </a:pPr>
            <a:endParaRPr b="1">
              <a:solidFill>
                <a:srgbClr val="FB670A"/>
              </a:solidFill>
            </a:endParaRPr>
          </a:p>
          <a:p>
            <a:pPr lvl="0" marL="240631" indent="-240631" algn="l">
              <a:buSzPct val="100000"/>
              <a:buAutoNum type="arabicPeriod" startAt="1"/>
              <a:defRPr>
                <a:solidFill>
                  <a:srgbClr val="000000"/>
                </a:solidFill>
              </a:defRPr>
            </a:pPr>
            <a:r>
              <a:rPr b="1">
                <a:solidFill>
                  <a:srgbClr val="4F81BD"/>
                </a:solidFill>
              </a:rPr>
              <a:t>Servicio de asesoramiento telefónico telefónico y online constante.</a:t>
            </a:r>
            <a:endParaRPr b="1">
              <a:solidFill>
                <a:srgbClr val="4F81BD"/>
              </a:solidFill>
            </a:endParaRPr>
          </a:p>
          <a:p>
            <a:pPr lvl="0" marL="240631" indent="-240631" algn="l">
              <a:buSzPct val="100000"/>
              <a:buAutoNum type="arabicPeriod" startAt="1"/>
              <a:defRPr>
                <a:solidFill>
                  <a:srgbClr val="000000"/>
                </a:solidFill>
              </a:defRPr>
            </a:pPr>
            <a:r>
              <a:rPr b="1">
                <a:solidFill>
                  <a:srgbClr val="4F81BD"/>
                </a:solidFill>
              </a:rPr>
              <a:t>Incremento del número de padres/madres registrados/as en la Plataforma. </a:t>
            </a:r>
            <a:endParaRPr b="1">
              <a:solidFill>
                <a:srgbClr val="4F81BD"/>
              </a:solidFill>
            </a:endParaRPr>
          </a:p>
          <a:p>
            <a:pPr lvl="0" marL="240631" indent="-240631" algn="l">
              <a:buSzPct val="100000"/>
              <a:buAutoNum type="arabicPeriod" startAt="1"/>
              <a:defRPr>
                <a:solidFill>
                  <a:srgbClr val="000000"/>
                </a:solidFill>
              </a:defRPr>
            </a:pPr>
            <a:r>
              <a:rPr b="1">
                <a:solidFill>
                  <a:srgbClr val="4F81BD"/>
                </a:solidFill>
              </a:rPr>
              <a:t>Participación activa de los/as padres/madres en los cursos. </a:t>
            </a:r>
            <a:endParaRPr b="1">
              <a:solidFill>
                <a:srgbClr val="4F81BD"/>
              </a:solidFill>
            </a:endParaRPr>
          </a:p>
          <a:p>
            <a:pPr lvl="0" marL="240631" indent="-240631" algn="l">
              <a:buSzPct val="100000"/>
              <a:buAutoNum type="arabicPeriod" startAt="1"/>
              <a:defRPr>
                <a:solidFill>
                  <a:srgbClr val="000000"/>
                </a:solidFill>
              </a:defRPr>
            </a:pPr>
            <a:r>
              <a:rPr b="1">
                <a:solidFill>
                  <a:srgbClr val="4F81BD"/>
                </a:solidFill>
              </a:rPr>
              <a:t>Satisfacción elevada con la formación recibida y Plataforma. </a:t>
            </a:r>
            <a:endParaRPr b="1">
              <a:solidFill>
                <a:srgbClr val="4F81BD"/>
              </a:solidFill>
            </a:endParaRPr>
          </a:p>
        </p:txBody>
      </p:sp>
      <p:pic>
        <p:nvPicPr>
          <p:cNvPr id="204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204990" y="6315233"/>
            <a:ext cx="1201331" cy="29747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 advClick="1">
    <p:push dir="l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467544" y="-1"/>
            <a:ext cx="8676456" cy="836714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59" name="Shape 59"/>
          <p:cNvSpPr/>
          <p:nvPr/>
        </p:nvSpPr>
        <p:spPr>
          <a:xfrm>
            <a:off x="611559" y="44623"/>
            <a:ext cx="8352930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4000">
                <a:solidFill>
                  <a:srgbClr val="1F497D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1F497D"/>
                </a:solidFill>
              </a:rPr>
              <a:t>Introducción</a:t>
            </a:r>
          </a:p>
        </p:txBody>
      </p:sp>
      <p:pic>
        <p:nvPicPr>
          <p:cNvPr id="60" name="image1.gif" descr="http://3.bp.blogspot.com/_CMyhqeJ9_mw/TBUl-FlbJTI/AAAAAAAAAi4/6P29Frk85oI/s1600/LOGO+EDUC+GOB+CANARIAS-consejeria_ed_med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49159" y="6181306"/>
            <a:ext cx="830024" cy="488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61" name="image4.jpg" descr="D:\1_Trabajo\Logos\ull_logo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44913" y="6263911"/>
            <a:ext cx="383472" cy="395710"/>
          </a:xfrm>
          <a:prstGeom prst="rect">
            <a:avLst/>
          </a:prstGeom>
          <a:ln w="12700">
            <a:miter lim="400000"/>
          </a:ln>
        </p:spPr>
      </p:pic>
      <p:sp>
        <p:nvSpPr>
          <p:cNvPr id="62" name="Shape 62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E46C0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pic>
        <p:nvPicPr>
          <p:cNvPr id="63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204990" y="6315233"/>
            <a:ext cx="1201331" cy="297473"/>
          </a:xfrm>
          <a:prstGeom prst="rect">
            <a:avLst/>
          </a:prstGeom>
          <a:ln w="12700">
            <a:miter lim="400000"/>
          </a:ln>
        </p:spPr>
      </p:pic>
      <p:sp>
        <p:nvSpPr>
          <p:cNvPr id="64" name="Shape 64"/>
          <p:cNvSpPr/>
          <p:nvPr/>
        </p:nvSpPr>
        <p:spPr>
          <a:xfrm>
            <a:off x="535372" y="1218591"/>
            <a:ext cx="8540800" cy="5158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 algn="l">
              <a:defRPr>
                <a:solidFill>
                  <a:srgbClr val="000000"/>
                </a:solidFill>
              </a:defRPr>
            </a:pPr>
            <a:r>
              <a:rPr b="1" sz="2000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El Plan Canario de Formación para las Familias</a:t>
            </a:r>
            <a:r>
              <a:rPr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Consejería de Educación, Universidades, Cultura y Deportes del Gobierno de Canarias y con la colaboración de la Universidad de La Laguna y de las Palmas de Gran Canaria). Apuesta decidida por:</a:t>
            </a:r>
            <a:endParaRPr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l">
              <a:defRPr>
                <a:solidFill>
                  <a:srgbClr val="000000"/>
                </a:solidFill>
              </a:defRPr>
            </a:pPr>
            <a:endParaRPr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marL="342900" indent="-342900" algn="l">
              <a:buClr>
                <a:srgbClr val="1F497D"/>
              </a:buClr>
              <a:buSzPct val="100000"/>
              <a:buFont typeface="Arial"/>
              <a:buChar char="•"/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Potenciar </a:t>
            </a:r>
            <a:r>
              <a:rPr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diálogo familia-escuela.</a:t>
            </a:r>
            <a:endParaRPr b="1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marL="342900" indent="-342900" algn="l">
              <a:buClr>
                <a:srgbClr val="1F497D"/>
              </a:buClr>
              <a:buSzPct val="100000"/>
              <a:buFont typeface="Arial"/>
              <a:buChar char="•"/>
              <a:defRPr>
                <a:solidFill>
                  <a:srgbClr val="000000"/>
                </a:solidFill>
              </a:defRPr>
            </a:pPr>
            <a:r>
              <a:rPr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Dotar a las familias de </a:t>
            </a:r>
            <a:r>
              <a:rPr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estrategias </a:t>
            </a:r>
            <a:r>
              <a:rPr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y de </a:t>
            </a:r>
            <a:r>
              <a:rPr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conocimientos </a:t>
            </a:r>
            <a:r>
              <a:rPr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actualizados (</a:t>
            </a:r>
            <a:r>
              <a:rPr b="1" sz="2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más de 160 acciones formativas</a:t>
            </a:r>
            <a:r>
              <a:rPr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). </a:t>
            </a:r>
            <a:endParaRPr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marL="342900" indent="-342900" algn="l">
              <a:buClr>
                <a:srgbClr val="1F497D"/>
              </a:buClr>
              <a:buSzPct val="100000"/>
              <a:buFont typeface="Arial"/>
              <a:buChar char="•"/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Responder a las </a:t>
            </a:r>
            <a:r>
              <a:rPr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nuevas necesidades educativas </a:t>
            </a:r>
            <a:r>
              <a:rPr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que presentan sus hijos/as. </a:t>
            </a:r>
            <a:endParaRPr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marL="342900" indent="-342900" algn="l">
              <a:buClr>
                <a:srgbClr val="1F497D"/>
              </a:buClr>
              <a:buSzPct val="100000"/>
              <a:buFont typeface="Arial"/>
              <a:buChar char="•"/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Crear la plataforma virtual de formación </a:t>
            </a:r>
            <a:r>
              <a:rPr>
                <a:latin typeface="Calibri"/>
                <a:ea typeface="Calibri"/>
                <a:cs typeface="Calibri"/>
                <a:sym typeface="Calibri"/>
                <a:hlinkClick r:id="rId5" invalidUrl="" action="" tgtFrame="" tooltip="" history="1" highlightClick="0" endSnd="0"/>
              </a:rPr>
              <a:t>www.familiasenred.es</a:t>
            </a:r>
            <a:r>
              <a:rPr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, un </a:t>
            </a:r>
            <a:r>
              <a:rPr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espacio virtual para la participación, formación y el asesoramiento a madres y padres de Canarias.</a:t>
            </a:r>
            <a:r>
              <a:rPr b="1" sz="2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b="1" sz="2000">
                <a:solidFill>
                  <a:srgbClr val="FF8749"/>
                </a:solidFill>
                <a:latin typeface="Calibri"/>
                <a:ea typeface="Calibri"/>
                <a:cs typeface="Calibri"/>
                <a:sym typeface="Calibri"/>
              </a:rPr>
              <a:t>Siendo la primera plataforma virtual de formación en España gratuita para familias.</a:t>
            </a:r>
          </a:p>
        </p:txBody>
      </p:sp>
    </p:spTree>
  </p:cSld>
  <p:clrMapOvr>
    <a:masterClrMapping/>
  </p:clrMapOvr>
  <p:transition spd="slow" advClick="1">
    <p:wipe dir="l"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4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/>
          <p:nvPr/>
        </p:nvSpPr>
        <p:spPr>
          <a:xfrm>
            <a:off x="467544" y="-1"/>
            <a:ext cx="8676456" cy="836714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pic>
        <p:nvPicPr>
          <p:cNvPr id="207" name="image1.gif" descr="http://3.bp.blogspot.com/_CMyhqeJ9_mw/TBUl-FlbJTI/AAAAAAAAAi4/6P29Frk85oI/s1600/LOGO+EDUC+GOB+CANARIAS-consejeria_ed_med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49159" y="6181306"/>
            <a:ext cx="830024" cy="488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208" name="image4.jpg" descr="D:\1_Trabajo\Logos\ull_logo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44913" y="6263911"/>
            <a:ext cx="383472" cy="395710"/>
          </a:xfrm>
          <a:prstGeom prst="rect">
            <a:avLst/>
          </a:prstGeom>
          <a:ln w="12700">
            <a:miter lim="400000"/>
          </a:ln>
        </p:spPr>
      </p:pic>
      <p:sp>
        <p:nvSpPr>
          <p:cNvPr id="209" name="Shape 209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E46C0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10" name="Shape 210"/>
          <p:cNvSpPr/>
          <p:nvPr/>
        </p:nvSpPr>
        <p:spPr>
          <a:xfrm>
            <a:off x="683567" y="980728"/>
            <a:ext cx="8136906" cy="51904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marL="342900" indent="-342900">
              <a:defRPr>
                <a:solidFill>
                  <a:srgbClr val="000000"/>
                </a:solidFill>
              </a:defRPr>
            </a:pPr>
            <a:r>
              <a:rPr b="1" sz="3200">
                <a:solidFill>
                  <a:srgbClr val="1F497D"/>
                </a:solidFill>
              </a:rPr>
              <a:t>GRACIAS POR SU ATENCIÓN</a:t>
            </a:r>
            <a:endParaRPr b="1" sz="3200">
              <a:solidFill>
                <a:srgbClr val="1F497D"/>
              </a:solidFill>
            </a:endParaRPr>
          </a:p>
          <a:p>
            <a:pPr lvl="0" marL="342900" indent="-342900">
              <a:defRPr>
                <a:solidFill>
                  <a:srgbClr val="000000"/>
                </a:solidFill>
              </a:defRPr>
            </a:pPr>
            <a:endParaRPr b="1" sz="3200">
              <a:solidFill>
                <a:srgbClr val="1F497D"/>
              </a:solidFill>
            </a:endParaRPr>
          </a:p>
          <a:p>
            <a:pPr lvl="0" marL="342900" indent="-342900">
              <a:defRPr>
                <a:solidFill>
                  <a:srgbClr val="000000"/>
                </a:solidFill>
              </a:defRPr>
            </a:pPr>
            <a:r>
              <a:rPr b="1" sz="2400">
                <a:solidFill>
                  <a:srgbClr val="1F497D"/>
                </a:solidFill>
              </a:rPr>
              <a:t>Participación y formación de madres y padres de Canarias en la plataforma virtual Familiasenred</a:t>
            </a:r>
            <a:endParaRPr b="1" sz="2400">
              <a:solidFill>
                <a:srgbClr val="1F497D"/>
              </a:solidFill>
            </a:endParaRPr>
          </a:p>
          <a:p>
            <a:pPr lvl="0" marL="342900" indent="-342900">
              <a:defRPr>
                <a:solidFill>
                  <a:srgbClr val="000000"/>
                </a:solidFill>
              </a:defRPr>
            </a:pPr>
            <a:endParaRPr b="1">
              <a:solidFill>
                <a:srgbClr val="984807"/>
              </a:solidFill>
            </a:endParaRPr>
          </a:p>
          <a:p>
            <a:pPr lvl="0" marL="342900" indent="-342900">
              <a:defRPr>
                <a:solidFill>
                  <a:srgbClr val="000000"/>
                </a:solidFill>
              </a:defRPr>
            </a:pPr>
            <a:r>
              <a:rPr b="1">
                <a:solidFill>
                  <a:srgbClr val="984807"/>
                </a:solidFill>
              </a:rPr>
              <a:t>Luis A. García García (</a:t>
            </a:r>
            <a:r>
              <a:rPr b="1">
                <a:solidFill>
                  <a:srgbClr val="984807"/>
                </a:solidFill>
                <a:hlinkClick r:id="rId4" invalidUrl="" action="" tgtFrame="" tooltip="" history="1" highlightClick="0" endSnd="0"/>
              </a:rPr>
              <a:t>lagarcia@ull.es</a:t>
            </a:r>
            <a:r>
              <a:rPr b="1">
                <a:solidFill>
                  <a:srgbClr val="984807"/>
                </a:solidFill>
              </a:rPr>
              <a:t>)</a:t>
            </a:r>
            <a:endParaRPr b="1">
              <a:solidFill>
                <a:srgbClr val="984807"/>
              </a:solidFill>
            </a:endParaRPr>
          </a:p>
          <a:p>
            <a:pPr lvl="0" marL="342900" indent="-34290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984807"/>
                </a:solidFill>
              </a:rPr>
              <a:t>Catedrático de Psicología de la Educación de la ULL</a:t>
            </a:r>
            <a:endParaRPr>
              <a:solidFill>
                <a:srgbClr val="984807"/>
              </a:solidFill>
            </a:endParaRPr>
          </a:p>
          <a:p>
            <a:pPr lvl="0" marL="342900" indent="-342900">
              <a:defRPr>
                <a:solidFill>
                  <a:srgbClr val="000000"/>
                </a:solidFill>
              </a:defRPr>
            </a:pPr>
            <a:r>
              <a:rPr b="1">
                <a:solidFill>
                  <a:srgbClr val="984807"/>
                </a:solidFill>
              </a:rPr>
              <a:t>Anisia Méndez Izquierdo (</a:t>
            </a:r>
            <a:r>
              <a:rPr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5" invalidUrl="" action="" tgtFrame="" tooltip="" history="1" highlightClick="0" endSnd="0"/>
              </a:rPr>
              <a:t>anisia.psicologa@gmail.com</a:t>
            </a:r>
            <a:r>
              <a:rPr b="1">
                <a:solidFill>
                  <a:srgbClr val="984807"/>
                </a:solidFill>
              </a:rPr>
              <a:t>) </a:t>
            </a:r>
            <a:endParaRPr b="1">
              <a:solidFill>
                <a:srgbClr val="984807"/>
              </a:solidFill>
            </a:endParaRPr>
          </a:p>
          <a:p>
            <a:pPr lvl="0" marL="342900" indent="-34290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984807"/>
                </a:solidFill>
              </a:rPr>
              <a:t>Doctora en Psicología Clínica de la ULL</a:t>
            </a:r>
            <a:endParaRPr sz="2000">
              <a:solidFill>
                <a:srgbClr val="984807"/>
              </a:solidFill>
            </a:endParaRPr>
          </a:p>
          <a:p>
            <a:pPr lvl="0" algn="just">
              <a:defRPr>
                <a:solidFill>
                  <a:srgbClr val="000000"/>
                </a:solidFill>
              </a:defRPr>
            </a:pPr>
            <a:endParaRPr sz="2000">
              <a:solidFill>
                <a:srgbClr val="1F497D"/>
              </a:solidFill>
            </a:endParaRPr>
          </a:p>
        </p:txBody>
      </p:sp>
      <p:pic>
        <p:nvPicPr>
          <p:cNvPr id="211" name="pasted-image.pdf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6204990" y="6315233"/>
            <a:ext cx="1201331" cy="29747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 advClick="1"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/>
        </p:nvSpPr>
        <p:spPr>
          <a:xfrm>
            <a:off x="467544" y="-1"/>
            <a:ext cx="8676456" cy="836714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67" name="Shape 67"/>
          <p:cNvSpPr/>
          <p:nvPr/>
        </p:nvSpPr>
        <p:spPr>
          <a:xfrm>
            <a:off x="611559" y="44623"/>
            <a:ext cx="8352930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100000"/>
              </a:lnSpc>
              <a:defRPr sz="39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900">
                <a:solidFill>
                  <a:srgbClr val="1F497D"/>
                </a:solidFill>
              </a:rPr>
              <a:t>Evolución de Familiasenred  (2009-2015)</a:t>
            </a:r>
          </a:p>
        </p:txBody>
      </p:sp>
      <p:pic>
        <p:nvPicPr>
          <p:cNvPr id="68" name="image1.gif" descr="http://3.bp.blogspot.com/_CMyhqeJ9_mw/TBUl-FlbJTI/AAAAAAAAAi4/6P29Frk85oI/s1600/LOGO+EDUC+GOB+CANARIAS-consejeria_ed_med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49159" y="6181306"/>
            <a:ext cx="830024" cy="488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69" name="image4.jpg" descr="D:\1_Trabajo\Logos\ull_logo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44913" y="6263911"/>
            <a:ext cx="383472" cy="395710"/>
          </a:xfrm>
          <a:prstGeom prst="rect">
            <a:avLst/>
          </a:prstGeom>
          <a:ln w="12700">
            <a:miter lim="400000"/>
          </a:ln>
        </p:spPr>
      </p:pic>
      <p:sp>
        <p:nvSpPr>
          <p:cNvPr id="70" name="Shape 70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E46C0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71" name="Shape 71"/>
          <p:cNvSpPr/>
          <p:nvPr/>
        </p:nvSpPr>
        <p:spPr>
          <a:xfrm>
            <a:off x="683567" y="980728"/>
            <a:ext cx="8136906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ctr">
              <a:defRPr i="1" sz="2800">
                <a:solidFill>
                  <a:srgbClr val="1F497D"/>
                </a:solidFill>
              </a:defRPr>
            </a:lvl1pPr>
          </a:lstStyle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2800">
                <a:solidFill>
                  <a:srgbClr val="1F497D"/>
                </a:solidFill>
              </a:rPr>
              <a:t>Gráfico 1. Evolución de personas registradas</a:t>
            </a:r>
          </a:p>
        </p:txBody>
      </p:sp>
      <p:graphicFrame>
        <p:nvGraphicFramePr>
          <p:cNvPr id="72" name="Chart 72"/>
          <p:cNvGraphicFramePr/>
          <p:nvPr/>
        </p:nvGraphicFramePr>
        <p:xfrm>
          <a:off x="881860" y="1727200"/>
          <a:ext cx="7494580" cy="4286982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  <p:pic>
        <p:nvPicPr>
          <p:cNvPr id="73" name="pasted-image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116090" y="6313029"/>
            <a:ext cx="1201331" cy="29747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4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7" dur="12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/>
        </p:nvSpPr>
        <p:spPr>
          <a:xfrm>
            <a:off x="467544" y="-1"/>
            <a:ext cx="8676456" cy="836714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76" name="Shape 76"/>
          <p:cNvSpPr/>
          <p:nvPr/>
        </p:nvSpPr>
        <p:spPr>
          <a:xfrm>
            <a:off x="611559" y="44623"/>
            <a:ext cx="8352930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100000"/>
              </a:lnSpc>
              <a:defRPr sz="39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900">
                <a:solidFill>
                  <a:srgbClr val="1F497D"/>
                </a:solidFill>
              </a:rPr>
              <a:t>Catálogo formativo  (2009-2014)</a:t>
            </a:r>
          </a:p>
        </p:txBody>
      </p:sp>
      <p:pic>
        <p:nvPicPr>
          <p:cNvPr id="77" name="image1.gif" descr="http://3.bp.blogspot.com/_CMyhqeJ9_mw/TBUl-FlbJTI/AAAAAAAAAi4/6P29Frk85oI/s1600/LOGO+EDUC+GOB+CANARIAS-consejeria_ed_med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49159" y="6181306"/>
            <a:ext cx="830024" cy="488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78" name="image4.jpg" descr="D:\1_Trabajo\Logos\ull_logo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44913" y="6263911"/>
            <a:ext cx="383472" cy="395710"/>
          </a:xfrm>
          <a:prstGeom prst="rect">
            <a:avLst/>
          </a:prstGeom>
          <a:ln w="12700">
            <a:miter lim="400000"/>
          </a:ln>
        </p:spPr>
      </p:pic>
      <p:sp>
        <p:nvSpPr>
          <p:cNvPr id="79" name="Shape 79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E46C0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80" name="Shape 80"/>
          <p:cNvSpPr/>
          <p:nvPr/>
        </p:nvSpPr>
        <p:spPr>
          <a:xfrm>
            <a:off x="737319" y="2669828"/>
            <a:ext cx="8136906" cy="637541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ctr">
              <a:lnSpc>
                <a:spcPct val="100000"/>
              </a:lnSpc>
              <a:defRPr i="1" sz="3600">
                <a:solidFill>
                  <a:srgbClr val="1F497D"/>
                </a:solidFill>
              </a:defRPr>
            </a:lvl1pPr>
          </a:lstStyle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3600">
                <a:solidFill>
                  <a:srgbClr val="1F497D"/>
                </a:solidFill>
              </a:rPr>
              <a:t>Más de 160 acciones formativas</a:t>
            </a:r>
          </a:p>
        </p:txBody>
      </p:sp>
      <p:pic>
        <p:nvPicPr>
          <p:cNvPr id="81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116090" y="6313029"/>
            <a:ext cx="1201331" cy="29747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 advClick="1">
    <p:push dir="l"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4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7" dur="12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8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/>
        </p:nvSpPr>
        <p:spPr>
          <a:xfrm>
            <a:off x="467544" y="-1"/>
            <a:ext cx="8676456" cy="836714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84" name="Shape 84"/>
          <p:cNvSpPr/>
          <p:nvPr/>
        </p:nvSpPr>
        <p:spPr>
          <a:xfrm>
            <a:off x="611559" y="44623"/>
            <a:ext cx="8352930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100000"/>
              </a:lnSpc>
              <a:defRPr sz="39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900">
                <a:solidFill>
                  <a:srgbClr val="1F497D"/>
                </a:solidFill>
              </a:rPr>
              <a:t>Catálogo formativo  (2009-2014)</a:t>
            </a:r>
          </a:p>
        </p:txBody>
      </p:sp>
      <p:pic>
        <p:nvPicPr>
          <p:cNvPr id="85" name="image1.gif" descr="http://3.bp.blogspot.com/_CMyhqeJ9_mw/TBUl-FlbJTI/AAAAAAAAAi4/6P29Frk85oI/s1600/LOGO+EDUC+GOB+CANARIAS-consejeria_ed_med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49159" y="6181306"/>
            <a:ext cx="830024" cy="488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86" name="image4.jpg" descr="D:\1_Trabajo\Logos\ull_logo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44913" y="6263911"/>
            <a:ext cx="383472" cy="395710"/>
          </a:xfrm>
          <a:prstGeom prst="rect">
            <a:avLst/>
          </a:prstGeom>
          <a:ln w="12700">
            <a:miter lim="400000"/>
          </a:ln>
        </p:spPr>
      </p:pic>
      <p:sp>
        <p:nvSpPr>
          <p:cNvPr id="87" name="Shape 87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E46C0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pic>
        <p:nvPicPr>
          <p:cNvPr id="88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116090" y="6313029"/>
            <a:ext cx="1201331" cy="29747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9" name="Table 89"/>
          <p:cNvGraphicFramePr/>
          <p:nvPr/>
        </p:nvGraphicFramePr>
        <p:xfrm>
          <a:off x="1219200" y="1320800"/>
          <a:ext cx="7366000" cy="3951224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{CF821DB8-F4EB-4A41-A1BA-3FCAFE7338EE}</a:tableStyleId>
              </a:tblPr>
              <a:tblGrid>
                <a:gridCol w="7366000"/>
              </a:tblGrid>
              <a:tr h="1004824">
                <a:tc>
                  <a:txBody>
                    <a:bodyPr/>
                    <a:lstStyle/>
                    <a:p>
                      <a:pPr lvl="0" algn="ctr"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i="1" sz="2500">
                          <a:solidFill>
                            <a:srgbClr val="FFFFFF"/>
                          </a:solidFill>
                        </a:rPr>
                        <a:t>EDUCACIÓN PARA LA CONVIVENCIA</a:t>
                      </a:r>
                    </a:p>
                  </a:txBody>
                  <a:tcPr marL="63500" marR="63500" marT="63500" marB="635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gradFill flip="none" rotWithShape="1">
                      <a:gsLst>
                        <a:gs pos="0">
                          <a:srgbClr val="C0504D"/>
                        </a:gs>
                        <a:gs pos="100000">
                          <a:srgbClr val="FF8F16"/>
                        </a:gs>
                      </a:gsLst>
                      <a:lin ang="16200000" scaled="0"/>
                    </a:gradFill>
                  </a:tcPr>
                </a:tc>
              </a:tr>
              <a:tr h="2946400">
                <a:tc>
                  <a:txBody>
                    <a:bodyPr/>
                    <a:lstStyle/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Bullying o acoso escolar : la violencia en las aulas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Comunicación eficaz en la familia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Habilidades sociales en la escuela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Mediación de conflictos entre hermanos/as. Como mejorar la relación entre ellos/as.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Límites y normas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Mejora de la relación paterno-filial: Confianza. 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Afrontar y resolver conflictos con los/as hijos/as</a:t>
                      </a: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</a:txBody>
                  <a:tcPr marL="63500" marR="63500" marT="63500" marB="635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gradFill flip="none" rotWithShape="1">
                      <a:gsLst>
                        <a:gs pos="0">
                          <a:srgbClr val="C0504D"/>
                        </a:gs>
                        <a:gs pos="100000">
                          <a:srgbClr val="FF8F16"/>
                        </a:gs>
                      </a:gsLst>
                      <a:lin ang="162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1">
    <p:push dir="l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/>
        </p:nvSpPr>
        <p:spPr>
          <a:xfrm>
            <a:off x="467544" y="-1"/>
            <a:ext cx="8676456" cy="836714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92" name="Shape 92"/>
          <p:cNvSpPr/>
          <p:nvPr/>
        </p:nvSpPr>
        <p:spPr>
          <a:xfrm>
            <a:off x="611559" y="44623"/>
            <a:ext cx="8352930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100000"/>
              </a:lnSpc>
              <a:defRPr sz="39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900">
                <a:solidFill>
                  <a:srgbClr val="1F497D"/>
                </a:solidFill>
              </a:rPr>
              <a:t>Catálogo formativo  (2009-2014)</a:t>
            </a:r>
          </a:p>
        </p:txBody>
      </p:sp>
      <p:pic>
        <p:nvPicPr>
          <p:cNvPr id="93" name="image1.gif" descr="http://3.bp.blogspot.com/_CMyhqeJ9_mw/TBUl-FlbJTI/AAAAAAAAAi4/6P29Frk85oI/s1600/LOGO+EDUC+GOB+CANARIAS-consejeria_ed_med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49159" y="6181306"/>
            <a:ext cx="830024" cy="488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94" name="image4.jpg" descr="D:\1_Trabajo\Logos\ull_logo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44913" y="6263911"/>
            <a:ext cx="383472" cy="395710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Shape 95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E46C0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pic>
        <p:nvPicPr>
          <p:cNvPr id="96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116090" y="6313029"/>
            <a:ext cx="1201331" cy="29747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97" name="Table 97"/>
          <p:cNvGraphicFramePr/>
          <p:nvPr/>
        </p:nvGraphicFramePr>
        <p:xfrm>
          <a:off x="1219200" y="1320800"/>
          <a:ext cx="7366000" cy="3951224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{CF821DB8-F4EB-4A41-A1BA-3FCAFE7338EE}</a:tableStyleId>
              </a:tblPr>
              <a:tblGrid>
                <a:gridCol w="7366000"/>
              </a:tblGrid>
              <a:tr h="1004824">
                <a:tc>
                  <a:txBody>
                    <a:bodyPr/>
                    <a:lstStyle/>
                    <a:p>
                      <a:pPr lvl="0" algn="ctr"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i="1" sz="2500">
                          <a:solidFill>
                            <a:srgbClr val="FFFFFF"/>
                          </a:solidFill>
                        </a:rPr>
                        <a:t>EDUCACIÓN EMOCIONAL</a:t>
                      </a:r>
                    </a:p>
                  </a:txBody>
                  <a:tcPr marL="63500" marR="63500" marT="63500" marB="635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gradFill flip="none" rotWithShape="1">
                      <a:gsLst>
                        <a:gs pos="0">
                          <a:srgbClr val="C0504D"/>
                        </a:gs>
                        <a:gs pos="100000">
                          <a:srgbClr val="E6EEFF"/>
                        </a:gs>
                      </a:gsLst>
                      <a:lin ang="16200000" scaled="0"/>
                    </a:gradFill>
                  </a:tcPr>
                </a:tc>
              </a:tr>
              <a:tr h="2946400"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Potenciemos la Parentalidad Positiva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Trastornos de conducta en la infancia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Afrontar el estrés. Técnica básica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Fomentando la empatía y tolerancia en nuestros/as hijos/as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El Duelo. Cómo superar la pérdida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Gestión del Cambio. Mi entrenamiento personal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Educación Emocional</a:t>
                      </a: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</a:txBody>
                  <a:tcPr marL="63500" marR="63500" marT="63500" marB="635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gradFill flip="none" rotWithShape="1">
                      <a:gsLst>
                        <a:gs pos="0">
                          <a:srgbClr val="C0504D"/>
                        </a:gs>
                        <a:gs pos="100000">
                          <a:srgbClr val="E6EEFF"/>
                        </a:gs>
                      </a:gsLst>
                      <a:lin ang="162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1">
    <p:push dir="l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/>
        </p:nvSpPr>
        <p:spPr>
          <a:xfrm>
            <a:off x="467544" y="-1"/>
            <a:ext cx="8676456" cy="836714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00" name="Shape 100"/>
          <p:cNvSpPr/>
          <p:nvPr/>
        </p:nvSpPr>
        <p:spPr>
          <a:xfrm>
            <a:off x="611559" y="44623"/>
            <a:ext cx="8352930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100000"/>
              </a:lnSpc>
              <a:defRPr sz="39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900">
                <a:solidFill>
                  <a:srgbClr val="1F497D"/>
                </a:solidFill>
              </a:rPr>
              <a:t>Catálogo formativo  (2009-2014)</a:t>
            </a:r>
          </a:p>
        </p:txBody>
      </p:sp>
      <p:pic>
        <p:nvPicPr>
          <p:cNvPr id="101" name="image1.gif" descr="http://3.bp.blogspot.com/_CMyhqeJ9_mw/TBUl-FlbJTI/AAAAAAAAAi4/6P29Frk85oI/s1600/LOGO+EDUC+GOB+CANARIAS-consejeria_ed_med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49159" y="6181306"/>
            <a:ext cx="830024" cy="488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102" name="image4.jpg" descr="D:\1_Trabajo\Logos\ull_logo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44913" y="6263911"/>
            <a:ext cx="383472" cy="395710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Shape 103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E46C0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pic>
        <p:nvPicPr>
          <p:cNvPr id="104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116090" y="6313029"/>
            <a:ext cx="1201331" cy="29747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05" name="Table 105"/>
          <p:cNvGraphicFramePr/>
          <p:nvPr/>
        </p:nvGraphicFramePr>
        <p:xfrm>
          <a:off x="1219200" y="1320800"/>
          <a:ext cx="7366000" cy="3951224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{CF821DB8-F4EB-4A41-A1BA-3FCAFE7338EE}</a:tableStyleId>
              </a:tblPr>
              <a:tblGrid>
                <a:gridCol w="7366000"/>
              </a:tblGrid>
              <a:tr h="1004824">
                <a:tc>
                  <a:txBody>
                    <a:bodyPr/>
                    <a:lstStyle/>
                    <a:p>
                      <a:pPr lvl="0" algn="ctr"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i="1" sz="2500">
                          <a:solidFill>
                            <a:srgbClr val="FFFFFF"/>
                          </a:solidFill>
                        </a:rPr>
                        <a:t>DESARROLLO DE COMPETENCIAS ESCOLARES DESDE LA FAMILIA</a:t>
                      </a:r>
                    </a:p>
                  </a:txBody>
                  <a:tcPr marL="63500" marR="63500" marT="63500" marB="635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gradFill flip="none" rotWithShape="1">
                      <a:gsLst>
                        <a:gs pos="0">
                          <a:srgbClr val="56BCB2"/>
                        </a:gs>
                        <a:gs pos="100000">
                          <a:srgbClr val="E6EEFF"/>
                        </a:gs>
                      </a:gsLst>
                      <a:lin ang="16200000" scaled="0"/>
                    </a:gradFill>
                  </a:tcPr>
                </a:tc>
              </a:tr>
              <a:tr h="2946400"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Mejorar el rendimiento académico desde casa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Prevención del fracaso escolar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La familia como precursora del talento y potencial de los/as hijos/as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Desarrollo del lenguaje en la infancia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Desarrollar las competencias básicas desde casa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Altas capacidades intelectuales en la escuela</a:t>
                      </a: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</a:txBody>
                  <a:tcPr marL="63500" marR="63500" marT="63500" marB="635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gradFill flip="none" rotWithShape="1">
                      <a:gsLst>
                        <a:gs pos="0">
                          <a:srgbClr val="56BCB2"/>
                        </a:gs>
                        <a:gs pos="100000">
                          <a:srgbClr val="E6EEFF"/>
                        </a:gs>
                      </a:gsLst>
                      <a:lin ang="162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1">
    <p:push dir="l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/>
        </p:nvSpPr>
        <p:spPr>
          <a:xfrm>
            <a:off x="467544" y="-1"/>
            <a:ext cx="8676456" cy="836714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08" name="Shape 108"/>
          <p:cNvSpPr/>
          <p:nvPr/>
        </p:nvSpPr>
        <p:spPr>
          <a:xfrm>
            <a:off x="611559" y="44623"/>
            <a:ext cx="8352930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100000"/>
              </a:lnSpc>
              <a:defRPr sz="39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900">
                <a:solidFill>
                  <a:srgbClr val="1F497D"/>
                </a:solidFill>
              </a:rPr>
              <a:t>Catálogo formativo  (2009-2014)</a:t>
            </a:r>
          </a:p>
        </p:txBody>
      </p:sp>
      <p:pic>
        <p:nvPicPr>
          <p:cNvPr id="109" name="image1.gif" descr="http://3.bp.blogspot.com/_CMyhqeJ9_mw/TBUl-FlbJTI/AAAAAAAAAi4/6P29Frk85oI/s1600/LOGO+EDUC+GOB+CANARIAS-consejeria_ed_med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49159" y="6181306"/>
            <a:ext cx="830024" cy="488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110" name="image4.jpg" descr="D:\1_Trabajo\Logos\ull_logo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44913" y="6263911"/>
            <a:ext cx="383472" cy="395710"/>
          </a:xfrm>
          <a:prstGeom prst="rect">
            <a:avLst/>
          </a:prstGeom>
          <a:ln w="12700">
            <a:miter lim="400000"/>
          </a:ln>
        </p:spPr>
      </p:pic>
      <p:sp>
        <p:nvSpPr>
          <p:cNvPr id="111" name="Shape 111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E46C0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pic>
        <p:nvPicPr>
          <p:cNvPr id="112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116090" y="6313029"/>
            <a:ext cx="1201331" cy="29747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13" name="Table 113"/>
          <p:cNvGraphicFramePr/>
          <p:nvPr/>
        </p:nvGraphicFramePr>
        <p:xfrm>
          <a:off x="1219200" y="1320800"/>
          <a:ext cx="7366000" cy="4230624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{CF821DB8-F4EB-4A41-A1BA-3FCAFE7338EE}</a:tableStyleId>
              </a:tblPr>
              <a:tblGrid>
                <a:gridCol w="7366000"/>
              </a:tblGrid>
              <a:tr h="1004824">
                <a:tc>
                  <a:txBody>
                    <a:bodyPr/>
                    <a:lstStyle/>
                    <a:p>
                      <a:pPr lvl="0" algn="ctr"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i="1" sz="2500">
                          <a:solidFill>
                            <a:srgbClr val="FFFFFF"/>
                          </a:solidFill>
                        </a:rPr>
                        <a:t>EDUCAR EN CASA: EL USO DEL OCIO Y TIEMPO LIBRE</a:t>
                      </a:r>
                    </a:p>
                  </a:txBody>
                  <a:tcPr marL="63500" marR="63500" marT="63500" marB="635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gradFill flip="none" rotWithShape="1">
                      <a:gsLst>
                        <a:gs pos="0">
                          <a:srgbClr val="A553BE"/>
                        </a:gs>
                        <a:gs pos="100000">
                          <a:srgbClr val="E6EEFF"/>
                        </a:gs>
                      </a:gsLst>
                      <a:lin ang="16200000" scaled="0"/>
                    </a:gradFill>
                  </a:tcPr>
                </a:tc>
              </a:tr>
              <a:tr h="3225800"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Ocio digital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Jugar en familia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Internet seguro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Las redes sociales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Organización del ocio y tiempo libre en familia</a:t>
                      </a: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</a:txBody>
                  <a:tcPr marL="63500" marR="63500" marT="63500" marB="635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gradFill flip="none" rotWithShape="1">
                      <a:gsLst>
                        <a:gs pos="0">
                          <a:srgbClr val="A553BE"/>
                        </a:gs>
                        <a:gs pos="100000">
                          <a:srgbClr val="E6EEFF"/>
                        </a:gs>
                      </a:gsLst>
                      <a:lin ang="162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1">
    <p:push dir="l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467544" y="-1"/>
            <a:ext cx="8676456" cy="836714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16" name="Shape 116"/>
          <p:cNvSpPr/>
          <p:nvPr/>
        </p:nvSpPr>
        <p:spPr>
          <a:xfrm>
            <a:off x="611559" y="44623"/>
            <a:ext cx="8352930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100000"/>
              </a:lnSpc>
              <a:defRPr sz="39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900">
                <a:solidFill>
                  <a:srgbClr val="1F497D"/>
                </a:solidFill>
              </a:rPr>
              <a:t>Catálogo formativo  (2009-2014)</a:t>
            </a:r>
          </a:p>
        </p:txBody>
      </p:sp>
      <p:pic>
        <p:nvPicPr>
          <p:cNvPr id="117" name="image1.gif" descr="http://3.bp.blogspot.com/_CMyhqeJ9_mw/TBUl-FlbJTI/AAAAAAAAAi4/6P29Frk85oI/s1600/LOGO+EDUC+GOB+CANARIAS-consejeria_ed_med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49159" y="6181306"/>
            <a:ext cx="830024" cy="488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118" name="image4.jpg" descr="D:\1_Trabajo\Logos\ull_logo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44913" y="6263911"/>
            <a:ext cx="383472" cy="395710"/>
          </a:xfrm>
          <a:prstGeom prst="rect">
            <a:avLst/>
          </a:prstGeom>
          <a:ln w="12700">
            <a:miter lim="400000"/>
          </a:ln>
        </p:spPr>
      </p:pic>
      <p:sp>
        <p:nvSpPr>
          <p:cNvPr id="119" name="Shape 119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E46C0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pic>
        <p:nvPicPr>
          <p:cNvPr id="120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116090" y="6313029"/>
            <a:ext cx="1201331" cy="29747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21" name="Table 121"/>
          <p:cNvGraphicFramePr/>
          <p:nvPr/>
        </p:nvGraphicFramePr>
        <p:xfrm>
          <a:off x="1219200" y="1320800"/>
          <a:ext cx="7366000" cy="4230624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{CF821DB8-F4EB-4A41-A1BA-3FCAFE7338EE}</a:tableStyleId>
              </a:tblPr>
              <a:tblGrid>
                <a:gridCol w="7366000"/>
              </a:tblGrid>
              <a:tr h="1004824">
                <a:tc>
                  <a:txBody>
                    <a:bodyPr/>
                    <a:lstStyle/>
                    <a:p>
                      <a:pPr lvl="0" algn="ctr"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i="1" sz="2500">
                          <a:solidFill>
                            <a:srgbClr val="FFFFFF"/>
                          </a:solidFill>
                        </a:rPr>
                        <a:t>EDUCAR EN VALORES Y HÁBITOS SALUDABLES</a:t>
                      </a:r>
                    </a:p>
                  </a:txBody>
                  <a:tcPr marL="63500" marR="63500" marT="63500" marB="635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gradFill flip="none" rotWithShape="1">
                      <a:gsLst>
                        <a:gs pos="0">
                          <a:srgbClr val="BEB069"/>
                        </a:gs>
                        <a:gs pos="100000">
                          <a:srgbClr val="E6EEFF"/>
                        </a:gs>
                      </a:gsLst>
                      <a:lin ang="16200000" scaled="0"/>
                    </a:gradFill>
                  </a:tcPr>
                </a:tc>
              </a:tr>
              <a:tr h="3225800"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Educar para la igualdad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Educación para la solidaridad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Mejora de la salud y bienestar personal a través del deporte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Educar para un consumo responsable</a:t>
                      </a:r>
                      <a:endParaRPr b="1" i="1"/>
                    </a:p>
                    <a:p>
                      <a:pPr lvl="0" marL="180473" indent="-180473" algn="l">
                        <a:buSzPct val="100000"/>
                        <a:buChar char="•"/>
                        <a:defRPr b="0" i="0" sz="1800"/>
                      </a:pPr>
                      <a:r>
                        <a:rPr b="1" i="1"/>
                        <a:t>Habilidades y estrategias para la educación psicosexual de nuestros/as hijos/as</a:t>
                      </a: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  <a:p>
                      <a:pPr lvl="0" algn="l">
                        <a:defRPr b="0" i="0" sz="1800"/>
                      </a:pPr>
                      <a:endParaRPr b="1" i="1"/>
                    </a:p>
                  </a:txBody>
                  <a:tcPr marL="63500" marR="63500" marT="63500" marB="6350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gradFill flip="none" rotWithShape="1">
                      <a:gsLst>
                        <a:gs pos="0">
                          <a:srgbClr val="BEB069"/>
                        </a:gs>
                        <a:gs pos="100000">
                          <a:srgbClr val="E6EEFF"/>
                        </a:gs>
                      </a:gsLst>
                      <a:lin ang="162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1">
    <p:push dir="l"/>
  </p:transition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FFFFFF"/>
      </a:dk1>
      <a:lt1>
        <a:srgbClr val="984807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r" defTabSz="914400" rtl="0" fontAlgn="auto" latinLnBrk="1" hangingPunct="0">
          <a:lnSpc>
            <a:spcPct val="15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984807"/>
            </a:solidFill>
            <a:effectLst/>
            <a:uFillTx/>
            <a:latin typeface="Georgia"/>
            <a:ea typeface="Georgia"/>
            <a:cs typeface="Georgia"/>
            <a:sym typeface="Georg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r" defTabSz="914400" rtl="0" fontAlgn="auto" latinLnBrk="1" hangingPunct="0">
          <a:lnSpc>
            <a:spcPct val="15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984807"/>
            </a:solidFill>
            <a:effectLst/>
            <a:uFillTx/>
            <a:latin typeface="Georgia"/>
            <a:ea typeface="Georgia"/>
            <a:cs typeface="Georgia"/>
            <a:sym typeface="Georg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