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73" r:id="rId6"/>
    <p:sldId id="279" r:id="rId7"/>
    <p:sldId id="274" r:id="rId8"/>
    <p:sldId id="270" r:id="rId9"/>
    <p:sldId id="271" r:id="rId10"/>
    <p:sldId id="268" r:id="rId11"/>
    <p:sldId id="269" r:id="rId12"/>
    <p:sldId id="276" r:id="rId13"/>
    <p:sldId id="263" r:id="rId14"/>
    <p:sldId id="275" r:id="rId15"/>
    <p:sldId id="257" r:id="rId16"/>
    <p:sldId id="277" r:id="rId17"/>
    <p:sldId id="278" r:id="rId18"/>
    <p:sldId id="258" r:id="rId19"/>
    <p:sldId id="261" r:id="rId20"/>
    <p:sldId id="272" r:id="rId21"/>
    <p:sldId id="262" r:id="rId22"/>
    <p:sldId id="259" r:id="rId23"/>
    <p:sldId id="260" r:id="rId24"/>
    <p:sldId id="281" r:id="rId25"/>
  </p:sldIdLst>
  <p:sldSz cx="12192000" cy="6858000"/>
  <p:notesSz cx="7099300" cy="10234613"/>
  <p:photoAlbum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2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1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jo%20de%20ca&#241;a%202017\DIALOGOS%20DE%20JUVENTUD\MAPEO%20ANALISIS%20DE%20LA%20REALIDAD\estudio%20sociol&#243;gico\analisis%20por%20comarcas%20ACENTEJ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jo%20de%20ca&#241;a%202017\DIALOGOS%20DE%20JUVENTUD\MAPEO%20ANALISIS%20DE%20LA%20REALIDAD\asociaciones%20juveniles%20tenerif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 sz="1800" b="1" i="0" baseline="0">
                <a:effectLst/>
              </a:rPr>
              <a:t>Acciones de participación realizadas</a:t>
            </a:r>
            <a:endParaRPr lang="es-ES">
              <a:effectLst/>
            </a:endParaRPr>
          </a:p>
        </c:rich>
      </c:tx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FFFF00"/>
            </a:solidFill>
          </c:spPr>
          <c:dPt>
            <c:idx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0D-4CEC-9AB2-78EEFD5CB8FD}"/>
              </c:ext>
            </c:extLst>
          </c:dPt>
          <c:dPt>
            <c:idx val="2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0D-4CEC-9AB2-78EEFD5CB8FD}"/>
              </c:ext>
            </c:extLst>
          </c:dPt>
          <c:dPt>
            <c:idx val="4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0D-4CEC-9AB2-78EEFD5CB8FD}"/>
              </c:ext>
            </c:extLst>
          </c:dPt>
          <c:dPt>
            <c:idx val="6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0D-4CEC-9AB2-78EEFD5CB8FD}"/>
              </c:ext>
            </c:extLst>
          </c:dPt>
          <c:dPt>
            <c:idx val="7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0D-4CEC-9AB2-78EEFD5CB8FD}"/>
              </c:ext>
            </c:extLst>
          </c:dPt>
          <c:dPt>
            <c:idx val="8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50D-4CEC-9AB2-78EEFD5CB8FD}"/>
              </c:ext>
            </c:extLst>
          </c:dPt>
          <c:dPt>
            <c:idx val="9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50D-4CEC-9AB2-78EEFD5CB8FD}"/>
              </c:ext>
            </c:extLst>
          </c:dPt>
          <c:cat>
            <c:strRef>
              <c:f>Hoja6!$B$76:$B$86</c:f>
              <c:strCache>
                <c:ptCount val="11"/>
                <c:pt idx="0">
                  <c:v>Has participado en Consejos de la Juventud</c:v>
                </c:pt>
                <c:pt idx="1">
                  <c:v>Has colaborado con algún partido político</c:v>
                </c:pt>
                <c:pt idx="2">
                  <c:v>Has pertenecido a alguna asociación juvenil</c:v>
                </c:pt>
                <c:pt idx="3">
                  <c:v>Has asistido a reuniones políticas</c:v>
                </c:pt>
                <c:pt idx="4">
                  <c:v>Participado en reuniones de colectivos o asociaciones juveniles</c:v>
                </c:pt>
                <c:pt idx="5">
                  <c:v>Has contactado con algún político o alguna autoridad</c:v>
                </c:pt>
                <c:pt idx="6">
                  <c:v>Has participado en la organización de talleres, concursos, jornadas, actividades para jóvenes</c:v>
                </c:pt>
                <c:pt idx="7">
                  <c:v>Has participado en asambleas o manifestaciones</c:v>
                </c:pt>
                <c:pt idx="8">
                  <c:v>Has firmado una petición en una campaña de recogida de firmas</c:v>
                </c:pt>
                <c:pt idx="9">
                  <c:v>No contesta</c:v>
                </c:pt>
                <c:pt idx="10">
                  <c:v>Votado en las elecciones (municipales, generales, autonómicas)</c:v>
                </c:pt>
              </c:strCache>
            </c:strRef>
          </c:cat>
          <c:val>
            <c:numRef>
              <c:f>Hoja6!$C$76:$C$86</c:f>
              <c:numCache>
                <c:formatCode>#,##0.0%</c:formatCode>
                <c:ptCount val="11"/>
                <c:pt idx="0">
                  <c:v>1.5429648198104313E-2</c:v>
                </c:pt>
                <c:pt idx="1">
                  <c:v>2.7081401053302694E-2</c:v>
                </c:pt>
                <c:pt idx="2">
                  <c:v>2.7555749335700059E-2</c:v>
                </c:pt>
                <c:pt idx="3">
                  <c:v>3.6477743182675396E-2</c:v>
                </c:pt>
                <c:pt idx="4">
                  <c:v>5.0987046905716087E-2</c:v>
                </c:pt>
                <c:pt idx="5">
                  <c:v>5.4848227403040406E-2</c:v>
                </c:pt>
                <c:pt idx="6">
                  <c:v>7.6813083706664481E-2</c:v>
                </c:pt>
                <c:pt idx="7">
                  <c:v>0.12960988488123537</c:v>
                </c:pt>
                <c:pt idx="8">
                  <c:v>0.21836329537858112</c:v>
                </c:pt>
                <c:pt idx="9">
                  <c:v>0.41139409395570242</c:v>
                </c:pt>
                <c:pt idx="10">
                  <c:v>0.46857225696131427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50D-4CEC-9AB2-78EEFD5CB8FD}"/>
            </c:ext>
          </c:extLst>
        </c:ser>
        <c:axId val="51339264"/>
        <c:axId val="51340800"/>
      </c:barChart>
      <c:catAx>
        <c:axId val="5133926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 anchor="ctr" anchorCtr="0"/>
          <a:lstStyle/>
          <a:p>
            <a:pPr>
              <a:defRPr sz="1400" b="1"/>
            </a:pPr>
            <a:endParaRPr lang="es-ES"/>
          </a:p>
        </c:txPr>
        <c:crossAx val="51340800"/>
        <c:crosses val="autoZero"/>
        <c:auto val="1"/>
        <c:lblAlgn val="ctr"/>
        <c:lblOffset val="100"/>
      </c:catAx>
      <c:valAx>
        <c:axId val="51340800"/>
        <c:scaling>
          <c:orientation val="minMax"/>
        </c:scaling>
        <c:axPos val="b"/>
        <c:majorGridlines/>
        <c:numFmt formatCode="#,##0.0%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5133926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800" dirty="0"/>
              <a:t>ASOCIACIACIONES POR COMARCA</a:t>
            </a:r>
          </a:p>
        </c:rich>
      </c:tx>
      <c:layout>
        <c:manualLayout>
          <c:xMode val="edge"/>
          <c:yMode val="edge"/>
          <c:x val="0.11585366452102487"/>
          <c:y val="2.314814814814814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9949967739801642"/>
          <c:y val="0.16386592300962383"/>
          <c:w val="0.71270953630796163"/>
          <c:h val="0.72088764946048434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Hoja1!$C$36:$C$42</c:f>
              <c:strCache>
                <c:ptCount val="7"/>
                <c:pt idx="0">
                  <c:v>1 - metrolopolitana</c:v>
                </c:pt>
                <c:pt idx="1">
                  <c:v>2 - Acentejo</c:v>
                </c:pt>
                <c:pt idx="2">
                  <c:v>3- Orotaba</c:v>
                </c:pt>
                <c:pt idx="3">
                  <c:v>4- Suroeste</c:v>
                </c:pt>
                <c:pt idx="4">
                  <c:v>5- Arona</c:v>
                </c:pt>
                <c:pt idx="5">
                  <c:v>6- Icod-Daute</c:v>
                </c:pt>
                <c:pt idx="6">
                  <c:v>7- Valle Güimar</c:v>
                </c:pt>
              </c:strCache>
            </c:strRef>
          </c:cat>
          <c:val>
            <c:numRef>
              <c:f>Hoja1!$D$36:$D$42</c:f>
              <c:numCache>
                <c:formatCode>General</c:formatCode>
                <c:ptCount val="7"/>
                <c:pt idx="0">
                  <c:v>181</c:v>
                </c:pt>
                <c:pt idx="1">
                  <c:v>28</c:v>
                </c:pt>
                <c:pt idx="2">
                  <c:v>65</c:v>
                </c:pt>
                <c:pt idx="3">
                  <c:v>24</c:v>
                </c:pt>
                <c:pt idx="4">
                  <c:v>46</c:v>
                </c:pt>
                <c:pt idx="5">
                  <c:v>47</c:v>
                </c:pt>
                <c:pt idx="6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48-4D30-860C-EE94CE652ED5}"/>
            </c:ext>
          </c:extLst>
        </c:ser>
        <c:dLbls>
          <c:showVal val="1"/>
        </c:dLbls>
        <c:gapWidth val="115"/>
        <c:overlap val="-20"/>
        <c:axId val="51525120"/>
        <c:axId val="51526656"/>
      </c:barChart>
      <c:catAx>
        <c:axId val="51525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526656"/>
        <c:crosses val="autoZero"/>
        <c:auto val="1"/>
        <c:lblAlgn val="ctr"/>
        <c:lblOffset val="100"/>
      </c:catAx>
      <c:valAx>
        <c:axId val="515266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5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3388"/>
            <a:ext cx="896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0" y="4243388"/>
            <a:ext cx="3076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590800"/>
            <a:ext cx="896778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9112250" y="2590800"/>
            <a:ext cx="307657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31E9-6E16-415B-AC8E-79D52D8555CE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125" y="2749550"/>
            <a:ext cx="1171575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227-0202-45B6-BC38-E93727BAE1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37C2-687D-4AC6-B8B0-2748371DFF75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22E43-D120-40C4-AF14-AF92FA1E55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686E-FD61-4B82-A864-A324B7EBE126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46450-DBDE-47B0-ABC6-B6801C1ED8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4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5"/>
          <p:cNvSpPr txBox="1"/>
          <p:nvPr/>
        </p:nvSpPr>
        <p:spPr>
          <a:xfrm>
            <a:off x="584200" y="7477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9663113" y="30337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2DD1-20E9-4C0C-B749-9F2D85CA0519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82AC-276D-4BD0-A2B1-BB3AA8D7DF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0C94-BCA3-4C72-9653-AAB13AF566F1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0A3B-5A35-42E6-B2E5-96BB253565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44A8-8D74-4974-8D64-E0B988D2AAA2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2F65-2730-4AF6-BCE6-70698187C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70D-57BC-48DD-8A18-7A34D5BB572A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C83A-7551-447B-BB0A-BA2EEDE9B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97D-33C3-4D16-B013-85B258712360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B4C9-E89B-4AB6-A068-2AC4109698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8116094" y="1869281"/>
            <a:ext cx="5106988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 rot="5400000">
            <a:off x="9867900" y="53721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59356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24FC-D6CD-4DD3-8264-32B53C49BFDA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5935663"/>
            <a:ext cx="6126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8088" y="5399088"/>
            <a:ext cx="1154112" cy="1090612"/>
          </a:xfrm>
        </p:spPr>
        <p:txBody>
          <a:bodyPr anchor="t"/>
          <a:lstStyle>
            <a:lvl1pPr algn="ctr">
              <a:defRPr smtClean="0"/>
            </a:lvl1pPr>
          </a:lstStyle>
          <a:p>
            <a:pPr>
              <a:defRPr/>
            </a:pPr>
            <a:fld id="{94F9DF3C-A5E3-404C-B01E-435FD0FB70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9321-FCE9-4411-894C-1BBC531E86FE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DB4E-0387-4333-94A3-AF54431A57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6225"/>
            <a:ext cx="104378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40878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7257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27257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4F1A-9C2B-4707-B290-99314CBADAE1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913" y="28702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FE92-9A82-4F5A-AD3C-7A1F1A7252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26B3-5DF9-4517-8C13-78556AA67B8E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F6CC-798E-4765-A526-819E46B36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2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45CF-0912-4F24-A12B-77F91743CB69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0E79-51E7-461C-B95C-6D570DC171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3D2F-7E12-46CB-B74C-3F9E76B0DD56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DBE8-C8D1-4601-9B2A-F6071BB605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-ShadowSho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882A-7B9E-4A7E-AE9C-DA298D1BC5A3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FE9A-A618-4DF4-9F71-F6B4E2A45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0FD13-9700-4524-8123-75EBF743D802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1570-A67F-4E4F-86FF-B2EBF58464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7C9-76B9-49D1-ACF0-C31F7B372B9A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B151-472F-407D-93C2-B543DFFE35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ashOverlay-FullResolv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2336800"/>
            <a:ext cx="96139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738" y="593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7F342-E6D2-47BA-ACF2-02B39A583D55}" type="datetimeFigureOut">
              <a:rPr lang="es-ES"/>
              <a:pPr>
                <a:defRPr/>
              </a:pPr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5935663"/>
            <a:ext cx="687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913" y="752475"/>
            <a:ext cx="1154112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96817F-4363-49A8-8372-BE502BB704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ctrTitle"/>
          </p:nvPr>
        </p:nvSpPr>
        <p:spPr>
          <a:xfrm>
            <a:off x="606425" y="2949575"/>
            <a:ext cx="8143875" cy="915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mtClean="0"/>
              <a:t>DIÁLOGOS DE JUVENTUD</a:t>
            </a:r>
          </a:p>
        </p:txBody>
      </p:sp>
      <p:sp>
        <p:nvSpPr>
          <p:cNvPr id="19458" name="Subtítulo 2"/>
          <p:cNvSpPr>
            <a:spLocks noGrp="1"/>
          </p:cNvSpPr>
          <p:nvPr>
            <p:ph type="subTitle" idx="1"/>
          </p:nvPr>
        </p:nvSpPr>
        <p:spPr>
          <a:xfrm>
            <a:off x="9866313" y="6221413"/>
            <a:ext cx="1843087" cy="444500"/>
          </a:xfrm>
        </p:spPr>
        <p:txBody>
          <a:bodyPr/>
          <a:lstStyle/>
          <a:p>
            <a:r>
              <a:rPr lang="es-ES" smtClean="0"/>
              <a:t>Mojo de Caña</a:t>
            </a:r>
          </a:p>
        </p:txBody>
      </p:sp>
      <p:pic>
        <p:nvPicPr>
          <p:cNvPr id="19459" name="Imagen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06425" y="5519738"/>
            <a:ext cx="41465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6075" y="6024563"/>
            <a:ext cx="6302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6313" y="2859088"/>
            <a:ext cx="755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1371" y="280782"/>
            <a:ext cx="73419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ESPACIOS DE DIÁLOGO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25488" y="1303338"/>
            <a:ext cx="9613900" cy="5318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dirty="0" smtClean="0"/>
              <a:t>PARTICIPACIÓN JUVENIL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Lo primero que nos encontramos es una gran variedad de formas de entender la </a:t>
            </a:r>
            <a:r>
              <a:rPr lang="es-ES" b="1" i="1" dirty="0" smtClean="0"/>
              <a:t>Participación Juvenil</a:t>
            </a:r>
            <a:r>
              <a:rPr lang="es-ES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¿Es funcional el modelo de participación actual?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Entonces ¿Cuáles serían las condiciones necesarias para la implicación ciudadana de los jóvenes?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¿Cuales son los posicionamientos, los bloqueos, las inercias, las problemáticas y las expectativas de los distintos actores?.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ES" dirty="0" smtClean="0"/>
              <a:t>Qué elementos los caracterizan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ES" dirty="0" smtClean="0"/>
              <a:t>Como se afrontan los procesos participativos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ES" dirty="0" smtClean="0"/>
              <a:t>Dónde están los nudos o puntos de conflicto.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ES" dirty="0" smtClean="0"/>
              <a:t>Dónde las posibles alianzas o conjuntos de acción que se pueden construir como motor de la participación juvenil.</a:t>
            </a:r>
          </a:p>
        </p:txBody>
      </p:sp>
      <p:pic>
        <p:nvPicPr>
          <p:cNvPr id="28675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n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1371" y="280782"/>
            <a:ext cx="73419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ESPACIOS DE DIÁLOGO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36538" y="1168400"/>
            <a:ext cx="10020300" cy="5984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HABLEMOS DE PARTICIPACIÓN JUVENIL</a:t>
            </a:r>
          </a:p>
        </p:txBody>
      </p:sp>
      <p:pic>
        <p:nvPicPr>
          <p:cNvPr id="29699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50850" y="2341563"/>
            <a:ext cx="10658475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dirty="0">
                <a:solidFill>
                  <a:srgbClr val="FFFF00"/>
                </a:solidFill>
                <a:latin typeface="+mn-lt"/>
                <a:cs typeface="+mn-cs"/>
              </a:rPr>
              <a:t>Votar en las elecciones (municipales, generales, autonómicas)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dirty="0">
                <a:solidFill>
                  <a:srgbClr val="FFFF00"/>
                </a:solidFill>
                <a:latin typeface="+mn-lt"/>
                <a:cs typeface="+mn-cs"/>
              </a:rPr>
              <a:t>Contactar </a:t>
            </a:r>
            <a:r>
              <a:rPr lang="es-ES" dirty="0">
                <a:solidFill>
                  <a:srgbClr val="FFFF00"/>
                </a:solidFill>
                <a:latin typeface="+mn-lt"/>
                <a:cs typeface="+mn-cs"/>
              </a:rPr>
              <a:t>con algún político o alguna autoridad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dirty="0">
                <a:solidFill>
                  <a:srgbClr val="FFFF00"/>
                </a:solidFill>
                <a:latin typeface="+mn-lt"/>
                <a:cs typeface="+mn-cs"/>
              </a:rPr>
              <a:t>Colaborado con algún partido político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dirty="0">
                <a:solidFill>
                  <a:srgbClr val="FFFF00"/>
                </a:solidFill>
                <a:latin typeface="+mn-lt"/>
                <a:cs typeface="+mn-cs"/>
              </a:rPr>
              <a:t>Asistir a reuniones políticas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Participar 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en Consejos de la Juventud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Pertenecer 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 alguna asociación juvenil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Participado en reuniones de colectivos o asociaciones juveniles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Participar en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asambleas o manifestaciones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Firmado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una petición en una campaña de recogida de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firmas.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Participado en la organización de talleres, concursos, jornadas, actividades para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jóvenes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Asistir a manifestación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Entregar dinero o recaudar fondos para actividad social o política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Boicotear o comprar por razones políticas o medioambientales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62925" y="2300288"/>
            <a:ext cx="2527300" cy="3698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Participación Indirecta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162925" y="3729038"/>
            <a:ext cx="3135313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Participación Directa Formal</a:t>
            </a:r>
            <a:endParaRPr lang="es-E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8162925" y="4705350"/>
            <a:ext cx="328930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Trebuchet MS" pitchFamily="34" charset="0"/>
              </a:rPr>
              <a:t>Participación Directa Informal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0850" y="1700213"/>
            <a:ext cx="10009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¿ESTÁN EN DECLIVE EL INTERÉS Y EL COMPROMISO CÍVICO?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705" name="Imagen 10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1 Gráfico"/>
          <p:cNvGraphicFramePr>
            <a:graphicFrameLocks noGrp="1"/>
          </p:cNvGraphicFramePr>
          <p:nvPr/>
        </p:nvGraphicFramePr>
        <p:xfrm>
          <a:off x="176981" y="388327"/>
          <a:ext cx="10571615" cy="608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3" name="CuadroTexto 1"/>
          <p:cNvSpPr txBox="1">
            <a:spLocks noChangeArrowheads="1"/>
          </p:cNvSpPr>
          <p:nvPr/>
        </p:nvSpPr>
        <p:spPr bwMode="auto">
          <a:xfrm>
            <a:off x="3330575" y="6534150"/>
            <a:ext cx="878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Estudio Sociológico sobre la Juventud de </a:t>
            </a:r>
            <a:r>
              <a:rPr lang="es-ES" sz="1600">
                <a:latin typeface="Trebuchet MS" pitchFamily="34" charset="0"/>
              </a:rPr>
              <a:t>Tenerife</a:t>
            </a:r>
            <a:r>
              <a:rPr lang="es-ES">
                <a:latin typeface="Trebuchet MS" pitchFamily="34" charset="0"/>
              </a:rPr>
              <a:t>. Cabildo de Tenerife 2017</a:t>
            </a:r>
          </a:p>
        </p:txBody>
      </p:sp>
      <p:pic>
        <p:nvPicPr>
          <p:cNvPr id="30724" name="Imagen 5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8826500" y="4443413"/>
            <a:ext cx="2525713" cy="3698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Participación Indirecta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823325" y="4967288"/>
            <a:ext cx="3133725" cy="368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Participación Directa Formal</a:t>
            </a:r>
            <a:endParaRPr lang="es-E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8823325" y="5489575"/>
            <a:ext cx="3287713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Trebuchet MS" pitchFamily="34" charset="0"/>
              </a:rPr>
              <a:t>Participación Directa Informal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427038" y="1503363"/>
            <a:ext cx="3414712" cy="483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27038" y="3371850"/>
            <a:ext cx="34147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Trebuchet MS" pitchFamily="34" charset="0"/>
              </a:rPr>
              <a:t>Qué jóvenes de convierten en elegibles para el proceso participativo y cómo se convierten en participantes.</a:t>
            </a:r>
          </a:p>
          <a:p>
            <a:pPr algn="ctr"/>
            <a:endParaRPr lang="es-ES" sz="2400">
              <a:latin typeface="Trebuchet MS" pitchFamily="34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871913" y="3384550"/>
            <a:ext cx="3125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Trebuchet MS" pitchFamily="34" charset="0"/>
              </a:rPr>
              <a:t>Cual es la forma de interactuar y toma de decisiones.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01738" y="219075"/>
            <a:ext cx="84661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DIMENSIONES DE LA PARTICIPACIÓN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 DIÁLOGOS DE JUVENTUD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7038" y="1693863"/>
            <a:ext cx="34147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QUIÉNES PARTICIPAN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E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inclusividad</a:t>
            </a:r>
            <a:endParaRPr lang="es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100513" y="1693863"/>
            <a:ext cx="25511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CÓMO PARTICIPAN 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intensidad</a:t>
            </a:r>
            <a:endParaRPr lang="es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969125" y="1503363"/>
            <a:ext cx="3473450" cy="483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7361238" y="1693863"/>
            <a:ext cx="26892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PARA QUÉ SE PARTICIPAR 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influencia</a:t>
            </a:r>
            <a:endParaRPr lang="es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7027863" y="3384550"/>
            <a:ext cx="3311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Trebuchet MS" pitchFamily="34" charset="0"/>
              </a:rPr>
              <a:t>Orientación de los procesos de participación en relación a la acción del gobierno o las instituciones.</a:t>
            </a:r>
          </a:p>
        </p:txBody>
      </p:sp>
      <p:pic>
        <p:nvPicPr>
          <p:cNvPr id="31755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1121" y="280782"/>
            <a:ext cx="75424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ESTUDIO SOCIOLÓGICO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450850" y="1203325"/>
            <a:ext cx="9991725" cy="5462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 EXTRAIDO ESTOS DATOS DEL ESTUDIO SOCIOLÓGICO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16 % pertenece </a:t>
            </a:r>
            <a:r>
              <a:rPr lang="es-ES" b="1" dirty="0"/>
              <a:t>a alguna asociación u </a:t>
            </a:r>
            <a:r>
              <a:rPr lang="es-ES" b="1" dirty="0" smtClean="0"/>
              <a:t>organización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b="1" dirty="0"/>
              <a:t>2,8 % ha pertenecido a alguna asociación juvenil en el ultimo año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29 % se reúne con </a:t>
            </a:r>
            <a:r>
              <a:rPr lang="es-ES" b="1" dirty="0"/>
              <a:t>algún grupo </a:t>
            </a:r>
            <a:r>
              <a:rPr lang="es-ES" b="1" dirty="0" smtClean="0"/>
              <a:t>“no formal”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2,4 % conoce las políticas </a:t>
            </a:r>
            <a:r>
              <a:rPr lang="es-ES" b="1" dirty="0"/>
              <a:t>de juventud </a:t>
            </a:r>
            <a:r>
              <a:rPr lang="es-ES" b="1" dirty="0" smtClean="0"/>
              <a:t>de Participación promovidas en su municipio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40% ha </a:t>
            </a:r>
            <a:r>
              <a:rPr lang="es-ES" b="1" dirty="0"/>
              <a:t>participado en alguna de las </a:t>
            </a:r>
            <a:r>
              <a:rPr lang="es-ES" b="1" dirty="0" smtClean="0"/>
              <a:t>actividades Casas </a:t>
            </a:r>
            <a:r>
              <a:rPr lang="es-ES" b="1" dirty="0"/>
              <a:t>de </a:t>
            </a:r>
            <a:r>
              <a:rPr lang="es-ES" b="1" dirty="0" smtClean="0"/>
              <a:t>Juventud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23,8 % valoran que el </a:t>
            </a:r>
            <a:r>
              <a:rPr lang="es-ES" b="1" dirty="0"/>
              <a:t>Cabildo de Tenerife podría resolver</a:t>
            </a:r>
            <a:r>
              <a:rPr lang="es-ES" b="1" dirty="0" smtClean="0"/>
              <a:t>  </a:t>
            </a:r>
            <a:r>
              <a:rPr lang="es-ES" b="1" i="1" dirty="0" smtClean="0"/>
              <a:t>mejorar, promover y financiar más actividades de ocio, deporte, cine</a:t>
            </a:r>
            <a:r>
              <a:rPr lang="es-ES" b="1" dirty="0" smtClean="0"/>
              <a:t>…</a:t>
            </a:r>
          </a:p>
          <a:p>
            <a:pPr fontAlgn="auto">
              <a:spcAft>
                <a:spcPts val="0"/>
              </a:spcAft>
              <a:defRPr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magen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n 1" descr="diapo estudio 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2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2801938"/>
            <a:ext cx="9721850" cy="405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39725" y="6489700"/>
            <a:ext cx="878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Estudio Sociológico sobre la Juventud de </a:t>
            </a:r>
            <a:r>
              <a:rPr lang="es-ES" sz="1600">
                <a:latin typeface="Trebuchet MS" pitchFamily="34" charset="0"/>
              </a:rPr>
              <a:t>Tenerife</a:t>
            </a:r>
            <a:r>
              <a:rPr lang="es-ES">
                <a:latin typeface="Trebuchet MS" pitchFamily="34" charset="0"/>
              </a:rPr>
              <a:t>. Cabildo de Tenerife 2017</a:t>
            </a:r>
          </a:p>
        </p:txBody>
      </p:sp>
      <p:pic>
        <p:nvPicPr>
          <p:cNvPr id="8" name="Imagen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3111500"/>
            <a:ext cx="88900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n 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2678113"/>
            <a:ext cx="12192000" cy="375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268663" y="5943600"/>
            <a:ext cx="5819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Registro de Asociaciones Gobierno de Canarias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443917" y="2938959"/>
          <a:ext cx="50945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44500" y="642938"/>
            <a:ext cx="99250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ASOCIACIONES DE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JÓVENES Y PRESTADORAS DE SERVICIOS A LA JUVENTUD</a:t>
            </a:r>
            <a:endParaRPr lang="es-E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34822" name="Imagen 1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3113" y="3289300"/>
            <a:ext cx="60245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28613" y="3551238"/>
          <a:ext cx="6573837" cy="113347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6575065">
                  <a:extLst>
                    <a:ext uri="{9D8B030D-6E8A-4147-A177-3AD203B41FA5}"/>
                  </a:extLst>
                </a:gridCol>
              </a:tblGrid>
              <a:tr h="2920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ASOCIACIÓN JUVENIL VILLA DE ARAFO MAXIMA COBERTURA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920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ASOCIACION JUVENIL EL CARMEN EL VOLCAN DE ARAFO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ASOCIACION JUVENIL CHAJAYONCHE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ASOCIACION JUVENIL JUVILLA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7440613" y="3059113"/>
          <a:ext cx="4244975" cy="356552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4244084">
                  <a:extLst>
                    <a:ext uri="{9D8B030D-6E8A-4147-A177-3AD203B41FA5}"/>
                  </a:extLst>
                </a:gridCol>
              </a:tblGrid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CRUZ DEL CHARCO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GRUPO ANIMATREN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GRUPO IMAGEN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VIRGEN DEL PILAR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IBARADE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CAMELOT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EL ACEBUCHE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ASOCIACIÓN JUVENIL CHINGUARO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ORGULLO GUANCHE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ASOCIACION JUVENIL PICOCHO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16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MONTAÑA LA MAR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  <a:tr h="2920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ASOCIACIÓN JUVENIL-CULTURAL TAMBORES Y CORNETAS DE GÜÍMAR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2387600" y="5754688"/>
          <a:ext cx="2455863" cy="274637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456025">
                  <a:extLst>
                    <a:ext uri="{9D8B030D-6E8A-4147-A177-3AD203B41FA5}"/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BENTHEARA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28613" y="381000"/>
            <a:ext cx="99250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ASOCIACIONES DE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JÓVENES Y PRESTADORAS DE SERVICIOS A LA JUVENTUD</a:t>
            </a:r>
            <a:endParaRPr lang="es-E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81038" y="2859448"/>
            <a:ext cx="869149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ARAFO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77224" y="5137317"/>
            <a:ext cx="876778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FASNIA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069556" y="2428803"/>
            <a:ext cx="987771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GUIMAR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92425" y="1673225"/>
            <a:ext cx="51323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COMARCA VALLE GÜIMAR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323850" y="6392863"/>
            <a:ext cx="581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Registro de Asociaciones Gobierno de Canarias</a:t>
            </a:r>
          </a:p>
        </p:txBody>
      </p:sp>
      <p:pic>
        <p:nvPicPr>
          <p:cNvPr id="35900" name="Imagen 19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n 1" descr="diapo estudio 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2035175"/>
            <a:ext cx="9828213" cy="482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339725" y="6489700"/>
            <a:ext cx="878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Estudio Sociológico sobre la Juventud de </a:t>
            </a:r>
            <a:r>
              <a:rPr lang="es-ES" sz="1600">
                <a:latin typeface="Trebuchet MS" pitchFamily="34" charset="0"/>
              </a:rPr>
              <a:t>Tenerife</a:t>
            </a:r>
            <a:r>
              <a:rPr lang="es-ES">
                <a:latin typeface="Trebuchet MS" pitchFamily="34" charset="0"/>
              </a:rPr>
              <a:t>. Cabildo de Tenerife 2017</a:t>
            </a:r>
          </a:p>
        </p:txBody>
      </p:sp>
      <p:pic>
        <p:nvPicPr>
          <p:cNvPr id="10" name="Imagen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333625"/>
            <a:ext cx="87852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magen 11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n 1" descr="diapo estudio 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09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2254250"/>
            <a:ext cx="9709150" cy="460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354013" y="6488113"/>
            <a:ext cx="8780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Estudio Sociológico sobre la Juventud de </a:t>
            </a:r>
            <a:r>
              <a:rPr lang="es-ES" sz="1600">
                <a:latin typeface="Trebuchet MS" pitchFamily="34" charset="0"/>
              </a:rPr>
              <a:t>Tenerife</a:t>
            </a:r>
            <a:r>
              <a:rPr lang="es-ES">
                <a:latin typeface="Trebuchet MS" pitchFamily="34" charset="0"/>
              </a:rPr>
              <a:t>. Cabildo de Tenerife 2017</a:t>
            </a:r>
          </a:p>
        </p:txBody>
      </p:sp>
      <p:pic>
        <p:nvPicPr>
          <p:cNvPr id="9" name="Imagen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138" y="2552700"/>
            <a:ext cx="8288337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Imagen 10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DIÁLOGOS DE JUVENTUD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ES" sz="4800" smtClean="0"/>
              <a:t>EN QUÉ CONSISTE</a:t>
            </a:r>
          </a:p>
          <a:p>
            <a:pPr marL="0" indent="0" algn="ctr">
              <a:buFont typeface="Arial" charset="0"/>
              <a:buNone/>
            </a:pPr>
            <a:endParaRPr lang="es-ES" sz="4800" smtClean="0"/>
          </a:p>
          <a:p>
            <a:pPr marL="0" indent="0" algn="ctr">
              <a:buFont typeface="Arial" charset="0"/>
              <a:buNone/>
            </a:pPr>
            <a:r>
              <a:rPr lang="es-ES" sz="4800" smtClean="0"/>
              <a:t>Activar un proceso de participación juvenil</a:t>
            </a:r>
          </a:p>
        </p:txBody>
      </p:sp>
      <p:pic>
        <p:nvPicPr>
          <p:cNvPr id="20483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agen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Imagen 1" descr="diapo estudio 5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01600"/>
            <a:ext cx="9709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2687638"/>
            <a:ext cx="12192000" cy="415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1776413" y="5281613"/>
            <a:ext cx="8780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Estudio Sociológico sobre la Juventud de </a:t>
            </a:r>
            <a:r>
              <a:rPr lang="es-ES" sz="1600">
                <a:latin typeface="Trebuchet MS" pitchFamily="34" charset="0"/>
              </a:rPr>
              <a:t>Tenerife</a:t>
            </a:r>
            <a:r>
              <a:rPr lang="es-ES">
                <a:latin typeface="Trebuchet MS" pitchFamily="34" charset="0"/>
              </a:rPr>
              <a:t>. Cabildo de Tenerife 2017</a:t>
            </a:r>
          </a:p>
        </p:txBody>
      </p:sp>
      <p:pic>
        <p:nvPicPr>
          <p:cNvPr id="9" name="Imagen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2798763"/>
            <a:ext cx="121221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Imagen 10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87375" y="982663"/>
            <a:ext cx="9709150" cy="523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1670050"/>
            <a:ext cx="904398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1184275" y="5776913"/>
            <a:ext cx="8780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Estudio Sociológico sobre la Juventud de </a:t>
            </a:r>
            <a:r>
              <a:rPr lang="es-ES" sz="1600">
                <a:latin typeface="Trebuchet MS" pitchFamily="34" charset="0"/>
              </a:rPr>
              <a:t>Tenerife</a:t>
            </a:r>
            <a:r>
              <a:rPr lang="es-ES">
                <a:latin typeface="Trebuchet MS" pitchFamily="34" charset="0"/>
              </a:rPr>
              <a:t>. Cabildo de Tenerife 2017</a:t>
            </a:r>
          </a:p>
        </p:txBody>
      </p:sp>
      <p:pic>
        <p:nvPicPr>
          <p:cNvPr id="39941" name="Imagen 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n 1" descr="diapo estudio 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3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2168525"/>
            <a:ext cx="12192000" cy="467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En el último año...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420938" y="5635625"/>
            <a:ext cx="877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Estudio Sociológico sobre la Juventud de </a:t>
            </a:r>
            <a:r>
              <a:rPr lang="es-ES" sz="1600">
                <a:latin typeface="Trebuchet MS" pitchFamily="34" charset="0"/>
              </a:rPr>
              <a:t>Tenerife</a:t>
            </a:r>
            <a:r>
              <a:rPr lang="es-ES">
                <a:latin typeface="Trebuchet MS" pitchFamily="34" charset="0"/>
              </a:rPr>
              <a:t>. Cabildo de Tenerife 2017</a:t>
            </a:r>
          </a:p>
        </p:txBody>
      </p:sp>
      <p:pic>
        <p:nvPicPr>
          <p:cNvPr id="9" name="Imagen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32088"/>
            <a:ext cx="121920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2125" y="6327775"/>
            <a:ext cx="1309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n 1" descr="diapo estudio 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663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2168525"/>
            <a:ext cx="12192000" cy="467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39725" y="6489700"/>
            <a:ext cx="878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rebuchet MS" pitchFamily="34" charset="0"/>
              </a:rPr>
              <a:t>Fuente: Estudio Sociológico sobre la Juventud de </a:t>
            </a:r>
            <a:r>
              <a:rPr lang="es-ES" sz="1600">
                <a:latin typeface="Trebuchet MS" pitchFamily="34" charset="0"/>
              </a:rPr>
              <a:t>Tenerife</a:t>
            </a:r>
            <a:r>
              <a:rPr lang="es-ES">
                <a:latin typeface="Trebuchet MS" pitchFamily="34" charset="0"/>
              </a:rPr>
              <a:t>. Cabildo de Tenerife 2017</a:t>
            </a:r>
          </a:p>
        </p:txBody>
      </p:sp>
      <p:pic>
        <p:nvPicPr>
          <p:cNvPr id="9" name="Imagen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68525"/>
            <a:ext cx="121920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2125" y="6324600"/>
            <a:ext cx="13096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ctrTitle"/>
          </p:nvPr>
        </p:nvSpPr>
        <p:spPr>
          <a:xfrm>
            <a:off x="606425" y="2949575"/>
            <a:ext cx="8143875" cy="915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mtClean="0"/>
              <a:t>DIÁLOGOS DE JUVENTUD</a:t>
            </a:r>
          </a:p>
        </p:txBody>
      </p:sp>
      <p:sp>
        <p:nvSpPr>
          <p:cNvPr id="43010" name="Subtítulo 2"/>
          <p:cNvSpPr>
            <a:spLocks noGrp="1"/>
          </p:cNvSpPr>
          <p:nvPr>
            <p:ph type="subTitle" idx="1"/>
          </p:nvPr>
        </p:nvSpPr>
        <p:spPr>
          <a:xfrm>
            <a:off x="9866313" y="6221413"/>
            <a:ext cx="1843087" cy="444500"/>
          </a:xfrm>
        </p:spPr>
        <p:txBody>
          <a:bodyPr/>
          <a:lstStyle/>
          <a:p>
            <a:r>
              <a:rPr lang="es-ES" smtClean="0"/>
              <a:t>Mojo de Caña</a:t>
            </a:r>
          </a:p>
        </p:txBody>
      </p:sp>
      <p:pic>
        <p:nvPicPr>
          <p:cNvPr id="43011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6075" y="6024563"/>
            <a:ext cx="6302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6313" y="2859088"/>
            <a:ext cx="755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3" y="5473700"/>
            <a:ext cx="35131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CuadroTexto 7"/>
          <p:cNvSpPr txBox="1">
            <a:spLocks noChangeArrowheads="1"/>
          </p:cNvSpPr>
          <p:nvPr/>
        </p:nvSpPr>
        <p:spPr bwMode="auto">
          <a:xfrm>
            <a:off x="171450" y="463550"/>
            <a:ext cx="120205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>
                <a:latin typeface="Arial Rounded MT Bold" pitchFamily="34" charset="0"/>
              </a:rPr>
              <a:t>MUCHAS GRACIAS POR PARTICIPAR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681038" y="298450"/>
            <a:ext cx="9613900" cy="2263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ES" sz="4800">
                <a:latin typeface="Trebuchet MS" pitchFamily="34" charset="0"/>
              </a:rPr>
              <a:t>OBJETIVOS DEL PROYECTO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sz="2400">
                <a:latin typeface="Trebuchet MS" pitchFamily="34" charset="0"/>
              </a:rPr>
              <a:t>Construir espacios de diálogo articulado en materia de juventud para establecer estrategias de acción que den lugar a acuerdos que sirvan para identificar a los agentes que forman parte de las políticas de juventud.</a:t>
            </a:r>
            <a:endParaRPr lang="es-ES" sz="4800">
              <a:latin typeface="Trebuchet MS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62476" y="2634683"/>
            <a:ext cx="73419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ESPACIOS DE DIÁLOGO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53849" y="3558013"/>
            <a:ext cx="80670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ESTRATEGIAS DE ACCIÓN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5503" y="4481343"/>
            <a:ext cx="108304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IDENTIFICAR  y SUMAR AGENTES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00005" y="5359531"/>
            <a:ext cx="101279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ORGANO CONSULTIVO JUVENIL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10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agen 7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 rot="21198654">
            <a:off x="1689100" y="2041525"/>
            <a:ext cx="8853488" cy="46259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5" y="1150938"/>
            <a:ext cx="628491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97065" y="227014"/>
            <a:ext cx="80670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ESTRATEGIAS DE ACCIÓN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2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n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725488" y="1298575"/>
            <a:ext cx="10960100" cy="53228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dirty="0" smtClean="0"/>
              <a:t>MESAS DE PARTICIPACIÓN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TÉCNIC@S</a:t>
            </a: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COMARCAS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/>
              <a:t>Abrir la participación </a:t>
            </a:r>
            <a:r>
              <a:rPr lang="es-ES" dirty="0" smtClean="0"/>
              <a:t>a todos los actores del territorio.</a:t>
            </a:r>
            <a:endParaRPr lang="es-ES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Exponer el desarrollo del proyecto.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/>
              <a:t>Reunir todas las experiencias de Participación Juvenil de la Isla de Tenerife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Identificar </a:t>
            </a:r>
            <a:r>
              <a:rPr lang="es-ES" dirty="0"/>
              <a:t>posicionamientos, los bloqueos, las inercias, las problemáticas y las expectativas de los distintos </a:t>
            </a:r>
            <a:r>
              <a:rPr lang="es-ES" dirty="0" smtClean="0"/>
              <a:t>actores.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Recoger propuestas de acciones que formen parte de la estrategia conjunta.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Actualizar listado de agentes activos en cada territorio.   </a:t>
            </a:r>
          </a:p>
        </p:txBody>
      </p:sp>
      <p:sp>
        <p:nvSpPr>
          <p:cNvPr id="4" name="Rectángulo 1"/>
          <p:cNvSpPr/>
          <p:nvPr/>
        </p:nvSpPr>
        <p:spPr>
          <a:xfrm>
            <a:off x="451371" y="280782"/>
            <a:ext cx="73419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ESPACIOS DE DIÁLOGO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56" name="Imagen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652125" y="6261100"/>
            <a:ext cx="1309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725488" y="2314575"/>
            <a:ext cx="10960100" cy="43068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dirty="0" smtClean="0"/>
              <a:t>MESAS DE PARTICIPACIÓN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JÓVENES</a:t>
            </a: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COMARCAS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/>
              <a:t>Abrir la participación </a:t>
            </a:r>
            <a:r>
              <a:rPr lang="es-ES" dirty="0" smtClean="0"/>
              <a:t>a </a:t>
            </a:r>
            <a:r>
              <a:rPr lang="es-ES" b="1" dirty="0" smtClean="0"/>
              <a:t>toda la población joven </a:t>
            </a:r>
            <a:r>
              <a:rPr lang="es-ES" dirty="0" smtClean="0"/>
              <a:t>del territorio.</a:t>
            </a:r>
            <a:endParaRPr lang="es-ES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Exponer el desarrollo del proyecto.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Debatir para Identificar </a:t>
            </a:r>
            <a:r>
              <a:rPr lang="es-ES" dirty="0"/>
              <a:t>posicionamientos, los bloqueos, las inercias, las problemáticas y las expectativas de los </a:t>
            </a:r>
            <a:r>
              <a:rPr lang="es-ES" dirty="0" smtClean="0"/>
              <a:t>jóvenes, en cada comarca.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Recoger propuestas para la creación del Órgano Consultivo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Incentivar la participación en el proceso.   </a:t>
            </a:r>
          </a:p>
        </p:txBody>
      </p:sp>
      <p:sp>
        <p:nvSpPr>
          <p:cNvPr id="4" name="Rectángulo 1"/>
          <p:cNvSpPr/>
          <p:nvPr/>
        </p:nvSpPr>
        <p:spPr>
          <a:xfrm>
            <a:off x="451371" y="280782"/>
            <a:ext cx="73419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ESPACIOS DE DIÁLOGO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80" name="Imagen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652125" y="2133600"/>
            <a:ext cx="13096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725488" y="1298575"/>
            <a:ext cx="9804400" cy="53228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dirty="0" smtClean="0"/>
              <a:t>MESAS DE PARTICIPACIÓN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DIÁLOGOS POR COMARCAS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Estamos realizando estas mismas sesiones con técnicos y Jóvenes en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comarcas </a:t>
            </a:r>
            <a:r>
              <a:rPr lang="es-ES" dirty="0" smtClean="0"/>
              <a:t>de Tenerife.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El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técnico </a:t>
            </a:r>
            <a:r>
              <a:rPr lang="es-ES" dirty="0" smtClean="0"/>
              <a:t>de Diálogos de Juventud será dinamizador del proceso, pero requiere la implicación del mayor número de agentes y actores.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Realizaremos una devolución del resultado de los coloquios realizados por comarcas con el fin de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unificar y ordenar </a:t>
            </a:r>
            <a:r>
              <a:rPr lang="es-ES" dirty="0" smtClean="0"/>
              <a:t>las estrategias conjuntas de acción para lograr activar un proceso de Participación Juvenil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E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ES" dirty="0"/>
          </a:p>
        </p:txBody>
      </p:sp>
      <p:sp>
        <p:nvSpPr>
          <p:cNvPr id="4" name="Rectángulo 1"/>
          <p:cNvSpPr/>
          <p:nvPr/>
        </p:nvSpPr>
        <p:spPr>
          <a:xfrm>
            <a:off x="451371" y="280782"/>
            <a:ext cx="73419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ESPACIOS DE DIÁLOGO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04" name="Imagen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F:\Mojo de caña 2017\DIALOGOS DE JUVENTUD\MAPEO ANALISIS DE LA REALIDAD\Mapa de Tenerife Comarcas colo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558800"/>
            <a:ext cx="97282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n 4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Mojo de caña 2017\DIALOGOS DE JUVENTUD\MAPEO ANALISIS DE LA REALIDAD\Mapa de Tenerife Comarc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417513"/>
            <a:ext cx="978535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F:\Mojo de caña 2017\DIALOGOS DE JUVENTUD\DISEÑOS\logos\dialogos de juven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8350" y="750888"/>
            <a:ext cx="7572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n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9438" y="2155825"/>
            <a:ext cx="1309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1139</TotalTime>
  <Words>801</Words>
  <Application>Microsoft Office PowerPoint</Application>
  <PresentationFormat>Personalizado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18</vt:i4>
      </vt:variant>
      <vt:variant>
        <vt:lpstr>Títulos de diapositiva</vt:lpstr>
      </vt:variant>
      <vt:variant>
        <vt:i4>24</vt:i4>
      </vt:variant>
    </vt:vector>
  </HeadingPairs>
  <TitlesOfParts>
    <vt:vector size="48" baseType="lpstr">
      <vt:lpstr>Trebuchet MS</vt:lpstr>
      <vt:lpstr>Arial</vt:lpstr>
      <vt:lpstr>Calibri</vt:lpstr>
      <vt:lpstr>Courier New</vt:lpstr>
      <vt:lpstr>Wingdings</vt:lpstr>
      <vt:lpstr>Arial Rounded MT Bold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Berlín</vt:lpstr>
      <vt:lpstr>DIÁLOGOS DE JUVENTUD</vt:lpstr>
      <vt:lpstr>DIÁLOGOS DE JUVENTUD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DIÁLOGOS DE JUVENTUD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DIÁLOGOS DE JUVENTUD</dc:title>
  <dc:creator>Mikel Albandoz - Mojo de Caña</dc:creator>
  <cp:lastModifiedBy>Mª Sonia López Luis</cp:lastModifiedBy>
  <cp:revision>51</cp:revision>
  <dcterms:created xsi:type="dcterms:W3CDTF">2018-01-31T10:08:37Z</dcterms:created>
  <dcterms:modified xsi:type="dcterms:W3CDTF">2018-02-21T10:49:44Z</dcterms:modified>
</cp:coreProperties>
</file>